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4275" r:id="rId5"/>
    <p:sldId id="4276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1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87CA-6372-484F-B848-0FAB910620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>
            <a:noAutofit/>
          </a:bodyPr>
          <a:lstStyle/>
          <a:p>
            <a:r>
              <a:rPr lang="en-US"/>
              <a:t>CREO NC SHEETMETAL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5052" y="1176678"/>
            <a:ext cx="10522171" cy="275274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NC programming for turret punch presses, contouring laser/flame machines, nibbling and shearing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8B184A-0BD9-4A1E-8089-F27C4B206FA4}"/>
              </a:ext>
            </a:extLst>
          </p:cNvPr>
          <p:cNvGrpSpPr/>
          <p:nvPr/>
        </p:nvGrpSpPr>
        <p:grpSpPr>
          <a:xfrm>
            <a:off x="7685968" y="1810171"/>
            <a:ext cx="4196077" cy="4590626"/>
            <a:chOff x="7951651" y="1731632"/>
            <a:chExt cx="4196077" cy="4590626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805" y="4739111"/>
              <a:ext cx="3244924" cy="144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651" y="1731632"/>
              <a:ext cx="4196077" cy="27488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651" y="2897367"/>
              <a:ext cx="1565307" cy="342489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81DD2-73BB-42A1-9EC9-AF2665DEC15A}"/>
              </a:ext>
            </a:extLst>
          </p:cNvPr>
          <p:cNvSpPr/>
          <p:nvPr/>
        </p:nvSpPr>
        <p:spPr>
          <a:xfrm>
            <a:off x="490538" y="1964875"/>
            <a:ext cx="1510147" cy="64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BF50C-E934-4A7C-AD19-733D8AC40460}"/>
              </a:ext>
            </a:extLst>
          </p:cNvPr>
          <p:cNvSpPr/>
          <p:nvPr/>
        </p:nvSpPr>
        <p:spPr>
          <a:xfrm>
            <a:off x="2141392" y="1964876"/>
            <a:ext cx="4310349" cy="68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Any customer that creates and manufactures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sheetmetal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parts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6E0FB5-45B5-4D44-B35B-BCBA1F99C151}"/>
              </a:ext>
            </a:extLst>
          </p:cNvPr>
          <p:cNvSpPr/>
          <p:nvPr/>
        </p:nvSpPr>
        <p:spPr>
          <a:xfrm>
            <a:off x="490538" y="2661811"/>
            <a:ext cx="1510147" cy="739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DFDC9-7362-44A0-A90F-6D6AF13C6B6C}"/>
              </a:ext>
            </a:extLst>
          </p:cNvPr>
          <p:cNvSpPr/>
          <p:nvPr/>
        </p:nvSpPr>
        <p:spPr>
          <a:xfrm>
            <a:off x="2141396" y="2661811"/>
            <a:ext cx="4903834" cy="739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quality of manufactured products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B34DEF-A36B-418F-8213-3FC544E95088}"/>
              </a:ext>
            </a:extLst>
          </p:cNvPr>
          <p:cNvSpPr/>
          <p:nvPr/>
        </p:nvSpPr>
        <p:spPr>
          <a:xfrm>
            <a:off x="490538" y="3455329"/>
            <a:ext cx="1510147" cy="10323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B9B75-9A58-4F3B-98D4-E2AEE936F2D9}"/>
              </a:ext>
            </a:extLst>
          </p:cNvPr>
          <p:cNvSpPr/>
          <p:nvPr/>
        </p:nvSpPr>
        <p:spPr>
          <a:xfrm>
            <a:off x="2141392" y="3489876"/>
            <a:ext cx="540649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Integral CAD/CAM supporting concurrent design and manufacturing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NC Sheetmetal manufacturing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Part nesting and sheet optimization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59C78-0AAD-4FE6-B969-12F48838402B}"/>
              </a:ext>
            </a:extLst>
          </p:cNvPr>
          <p:cNvSpPr/>
          <p:nvPr/>
        </p:nvSpPr>
        <p:spPr>
          <a:xfrm>
            <a:off x="490538" y="4557265"/>
            <a:ext cx="1510147" cy="190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671F21-06C3-4E05-858C-10CCAC001387}"/>
              </a:ext>
            </a:extLst>
          </p:cNvPr>
          <p:cNvSpPr/>
          <p:nvPr/>
        </p:nvSpPr>
        <p:spPr>
          <a:xfrm>
            <a:off x="2141395" y="4524605"/>
            <a:ext cx="5507774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NC programming for turret punch presses, contouring laser/flame machines, nibbling and shearing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tool selection for punching, forming and nibbling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flat pattern development with bend allowances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change propagation and associative update of NC toolpaths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Full postprocessor generation capabilities to integrate with CNC machine tools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GPOST: NC Post-Processor generator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B20A4C-D036-4BB9-B0F7-A3619882EA98}"/>
              </a:ext>
            </a:extLst>
          </p:cNvPr>
          <p:cNvCxnSpPr>
            <a:cxnSpLocks/>
          </p:cNvCxnSpPr>
          <p:nvPr/>
        </p:nvCxnSpPr>
        <p:spPr>
          <a:xfrm>
            <a:off x="2097670" y="1964880"/>
            <a:ext cx="0" cy="6400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DB418E-5CF8-44E4-8418-5543A96EE813}"/>
              </a:ext>
            </a:extLst>
          </p:cNvPr>
          <p:cNvCxnSpPr>
            <a:cxnSpLocks/>
          </p:cNvCxnSpPr>
          <p:nvPr/>
        </p:nvCxnSpPr>
        <p:spPr>
          <a:xfrm>
            <a:off x="2097670" y="2661809"/>
            <a:ext cx="0" cy="73976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F45B41-9380-4311-AA68-0387D08CF8BC}"/>
              </a:ext>
            </a:extLst>
          </p:cNvPr>
          <p:cNvCxnSpPr>
            <a:cxnSpLocks/>
          </p:cNvCxnSpPr>
          <p:nvPr/>
        </p:nvCxnSpPr>
        <p:spPr>
          <a:xfrm>
            <a:off x="2097670" y="3455326"/>
            <a:ext cx="0" cy="103236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F723D2-C32A-492B-85EC-D1EBC1366320}"/>
              </a:ext>
            </a:extLst>
          </p:cNvPr>
          <p:cNvCxnSpPr>
            <a:cxnSpLocks/>
          </p:cNvCxnSpPr>
          <p:nvPr/>
        </p:nvCxnSpPr>
        <p:spPr>
          <a:xfrm>
            <a:off x="2097670" y="4557265"/>
            <a:ext cx="0" cy="19092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:\000 - CAD Sales Enablement\000 - FY16 CAD Core Plays\SmartHomeSystemIcon.png">
            <a:hlinkClick r:id="rId6" action="ppaction://hlinksldjump"/>
            <a:extLst>
              <a:ext uri="{FF2B5EF4-FFF2-40B4-BE49-F238E27FC236}">
                <a16:creationId xmlns:a16="http://schemas.microsoft.com/office/drawing/2014/main" id="{C865B630-A4FA-469F-B1A9-4617A8FA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19AAD19-813D-4C3D-9A80-CB62CAA08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519845"/>
              </p:ext>
            </p:extLst>
          </p:nvPr>
        </p:nvGraphicFramePr>
        <p:xfrm>
          <a:off x="495300" y="1178857"/>
          <a:ext cx="11247120" cy="51971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826160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69240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04133981"/>
                    </a:ext>
                  </a:extLst>
                </a:gridCol>
              </a:tblGrid>
              <a:tr h="7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Times New Roman"/>
                      </a:endParaRPr>
                    </a:p>
                  </a:txBody>
                  <a:tcPr marL="59027" marR="59027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Functionality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Prismatic &amp; Multi-Surface Milling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Production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Complete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High Speed Milling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High Speed Milling Advanced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NC Sheetmetal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9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NC Machine type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108" marR="73108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 ½ Axis Feature Based Machining 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Axis Milling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8C9C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High-speed Milling (HSM) Roughing, Rest Roughing, Finish and Rest Finish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3641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High-speed milling (HSM) Roughing, Rest Roughing, including automatic 3+2 Axis Roughing and Rest Roughing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0276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3to5 Axis High-speed Milling (HSM) Conversion for Finish and Rest Finish toolpaths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116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Auto Deburring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1328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4318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1003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Trajectory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089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Turning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Wire EDM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Tooling for Turning (Mill/Turn)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Continuous Milling, including 5 Axis Trajectory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Multi-task Machining Synchronization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01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Tool Axis Definition in Turning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7057"/>
                  </a:ext>
                </a:extLst>
              </a:tr>
              <a:tr h="20079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Mfg. productivity tools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0372" marR="100372" marT="50186" marB="5018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Extraction of Manuf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actur</a:t>
                      </a:r>
                      <a:r>
                        <a:rPr lang="en-US" sz="900" dirty="0"/>
                        <a:t>ing Annotation Features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Tool and Fixture library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Manufacturing Process Documentation Pro/PROCESS for Manufacturing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Automatic Nesting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Punch Press and 2 Axis Laser Programming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/>
                        <a:t>Post &amp; Sim.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Creo/NC-GPOST : NC Post-processor generator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r>
                        <a:rPr lang="en-US" sz="105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Moduleworks-based Material Removal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2208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B2B00605-4015-47B6-AE69-83C50611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CA" dirty="0"/>
              <a:t>Creo Manufacturing Comparison Chart</a:t>
            </a:r>
            <a:endParaRPr lang="en-US" dirty="0"/>
          </a:p>
        </p:txBody>
      </p:sp>
      <p:pic>
        <p:nvPicPr>
          <p:cNvPr id="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ABAAD5BF-6B40-4E6B-B00F-E5081F48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544388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1780</TotalTime>
  <Words>356</Words>
  <Application>Microsoft Office PowerPoint</Application>
  <PresentationFormat>Widescreen</PresentationFormat>
  <Paragraphs>112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NC SHEETMETAL EXTENSION</vt:lpstr>
      <vt:lpstr>Creo Manufacturing Comparison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2023-10-17T13:55:43Z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