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48" r:id="rId5"/>
    <p:sldId id="3615" r:id="rId6"/>
  </p:sldIdLst>
  <p:sldSz cx="12192000" cy="6858000"/>
  <p:notesSz cx="7010400" cy="92964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PTCRaleway" panose="020B0604020202020204" charset="0"/>
      <p:regular r:id="rId13"/>
      <p:bold r:id="rId14"/>
      <p:italic r:id="rId15"/>
      <p:boldItalic r:id="rId16"/>
    </p:embeddedFont>
    <p:embeddedFont>
      <p:font typeface="PTCRaleway Black" panose="020B0604020202020204" charset="0"/>
      <p:bold r:id="rId17"/>
      <p:boldItalic r:id="rId18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8" autoAdjust="0"/>
    <p:restoredTop sz="94723" autoAdjust="0"/>
  </p:normalViewPr>
  <p:slideViewPr>
    <p:cSldViewPr snapToGrid="0" snapToObjects="1">
      <p:cViewPr varScale="1">
        <p:scale>
          <a:sx n="82" d="100"/>
          <a:sy n="82" d="100"/>
        </p:scale>
        <p:origin x="902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16/10/2023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9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</p:spPr>
        <p:txBody>
          <a:bodyPr>
            <a:noAutofit/>
          </a:bodyPr>
          <a:lstStyle/>
          <a:p>
            <a:r>
              <a:rPr lang="en-US"/>
              <a:t>CREO PARAMETRIC – MATHCAD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5299" y="1207081"/>
            <a:ext cx="11021785" cy="368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1800" dirty="0"/>
              <a:t>Easily document and calculate design intent, criteria, assumptions and engineering critical values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63286A4-1C9F-4383-BB07-BA12F28AD4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41" y="3235193"/>
            <a:ext cx="5740108" cy="3228811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117814A-729A-4E3C-A9C5-01813AC2C9E7}"/>
              </a:ext>
            </a:extLst>
          </p:cNvPr>
          <p:cNvSpPr/>
          <p:nvPr/>
        </p:nvSpPr>
        <p:spPr>
          <a:xfrm>
            <a:off x="490538" y="1887877"/>
            <a:ext cx="1510147" cy="11887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 dirty="0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0E5FE7-3A99-450F-9349-AB0EC53855D4}"/>
              </a:ext>
            </a:extLst>
          </p:cNvPr>
          <p:cNvSpPr/>
          <p:nvPr/>
        </p:nvSpPr>
        <p:spPr>
          <a:xfrm>
            <a:off x="2141391" y="1894840"/>
            <a:ext cx="7764608" cy="1260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Every customer that develops products using engineering calculations to define critical values for 3D part and assembly design</a:t>
            </a:r>
          </a:p>
          <a:p>
            <a:pPr marL="173038" lvl="1" indent="-173038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Engineering decisions and critical values must be defined and validated using mathematical calculations </a:t>
            </a:r>
          </a:p>
          <a:p>
            <a:pPr marL="173038" lvl="1" indent="-173038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Mathcad makes it easy to document, analyze and reuse provide engineering calculations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F48ABC-DBF3-4A7D-B89D-5FA97D92EA54}"/>
              </a:ext>
            </a:extLst>
          </p:cNvPr>
          <p:cNvSpPr/>
          <p:nvPr/>
        </p:nvSpPr>
        <p:spPr>
          <a:xfrm>
            <a:off x="490538" y="3147569"/>
            <a:ext cx="1510147" cy="9694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B9B47C-A5E8-422B-9A50-A9B05409270F}"/>
              </a:ext>
            </a:extLst>
          </p:cNvPr>
          <p:cNvSpPr/>
          <p:nvPr/>
        </p:nvSpPr>
        <p:spPr>
          <a:xfrm>
            <a:off x="2141394" y="3071366"/>
            <a:ext cx="3995536" cy="969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Product Quality and Innovation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global product development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Streamline regulatory compliance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31D22D-C429-47B0-89C7-78996AFE4D1D}"/>
              </a:ext>
            </a:extLst>
          </p:cNvPr>
          <p:cNvSpPr/>
          <p:nvPr/>
        </p:nvSpPr>
        <p:spPr>
          <a:xfrm>
            <a:off x="490538" y="4198199"/>
            <a:ext cx="1510147" cy="7282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4CC04D-13B6-4214-8A4B-52515F147EB9}"/>
              </a:ext>
            </a:extLst>
          </p:cNvPr>
          <p:cNvSpPr/>
          <p:nvPr/>
        </p:nvSpPr>
        <p:spPr>
          <a:xfrm>
            <a:off x="2141393" y="4232067"/>
            <a:ext cx="3895329" cy="728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Rapidly document, analyze and share engineering calculation and critical values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4BD9D-9FEB-4697-B186-38D09DBD01F4}"/>
              </a:ext>
            </a:extLst>
          </p:cNvPr>
          <p:cNvSpPr/>
          <p:nvPr/>
        </p:nvSpPr>
        <p:spPr>
          <a:xfrm>
            <a:off x="490538" y="5007555"/>
            <a:ext cx="1510147" cy="941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CCFD0A-03AA-431F-901E-2B47CDAE040C}"/>
              </a:ext>
            </a:extLst>
          </p:cNvPr>
          <p:cNvSpPr/>
          <p:nvPr/>
        </p:nvSpPr>
        <p:spPr>
          <a:xfrm>
            <a:off x="2141392" y="5018441"/>
            <a:ext cx="4308689" cy="1149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Calculate quickly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Analyze completely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Document thoroughly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Share and reuse effortlessly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097278-A43D-4865-88A6-FF514189ECD6}"/>
              </a:ext>
            </a:extLst>
          </p:cNvPr>
          <p:cNvCxnSpPr>
            <a:cxnSpLocks/>
          </p:cNvCxnSpPr>
          <p:nvPr/>
        </p:nvCxnSpPr>
        <p:spPr>
          <a:xfrm>
            <a:off x="2097670" y="1887877"/>
            <a:ext cx="0" cy="118872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9600BE-0C04-473D-9093-4B34C656B448}"/>
              </a:ext>
            </a:extLst>
          </p:cNvPr>
          <p:cNvCxnSpPr>
            <a:cxnSpLocks/>
          </p:cNvCxnSpPr>
          <p:nvPr/>
        </p:nvCxnSpPr>
        <p:spPr>
          <a:xfrm>
            <a:off x="2097670" y="3147568"/>
            <a:ext cx="0" cy="96949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813D2A-73D6-43AA-9D7A-9CBB7C4B9518}"/>
              </a:ext>
            </a:extLst>
          </p:cNvPr>
          <p:cNvCxnSpPr>
            <a:cxnSpLocks/>
          </p:cNvCxnSpPr>
          <p:nvPr/>
        </p:nvCxnSpPr>
        <p:spPr>
          <a:xfrm>
            <a:off x="2097670" y="4198197"/>
            <a:ext cx="0" cy="72822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9ED4ED8-4C00-4CD3-81B1-A932E711C3FA}"/>
              </a:ext>
            </a:extLst>
          </p:cNvPr>
          <p:cNvCxnSpPr>
            <a:cxnSpLocks/>
          </p:cNvCxnSpPr>
          <p:nvPr/>
        </p:nvCxnSpPr>
        <p:spPr>
          <a:xfrm>
            <a:off x="2097670" y="5007555"/>
            <a:ext cx="0" cy="914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E8083228-4FD7-4A7B-A441-5E6D39E62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869" y="3131524"/>
            <a:ext cx="582455" cy="202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90A19FE-32C9-40DC-AE6F-FE164423D552}"/>
              </a:ext>
            </a:extLst>
          </p:cNvPr>
          <p:cNvGrpSpPr/>
          <p:nvPr/>
        </p:nvGrpSpPr>
        <p:grpSpPr>
          <a:xfrm>
            <a:off x="9347199" y="2422776"/>
            <a:ext cx="2686121" cy="1559483"/>
            <a:chOff x="9347199" y="2382136"/>
            <a:chExt cx="2686121" cy="155948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42D26F-D660-466D-BA5F-E9E274CB83E9}"/>
                </a:ext>
              </a:extLst>
            </p:cNvPr>
            <p:cNvSpPr/>
            <p:nvPr/>
          </p:nvSpPr>
          <p:spPr>
            <a:xfrm>
              <a:off x="11677285" y="3780745"/>
              <a:ext cx="356035" cy="16087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22C848F-8C6D-4E11-8E3F-417B2C3631D8}"/>
                </a:ext>
              </a:extLst>
            </p:cNvPr>
            <p:cNvGrpSpPr/>
            <p:nvPr/>
          </p:nvGrpSpPr>
          <p:grpSpPr>
            <a:xfrm>
              <a:off x="9347199" y="2382136"/>
              <a:ext cx="2647527" cy="1351041"/>
              <a:chOff x="9347199" y="2382136"/>
              <a:chExt cx="2647527" cy="1351041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9DBC14-CAED-413F-BB41-1BFA5B39EEB4}"/>
                  </a:ext>
                </a:extLst>
              </p:cNvPr>
              <p:cNvSpPr txBox="1"/>
              <p:nvPr/>
            </p:nvSpPr>
            <p:spPr>
              <a:xfrm>
                <a:off x="9347199" y="2382136"/>
                <a:ext cx="264752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800" b="1" dirty="0">
                    <a:solidFill>
                      <a:schemeClr val="accent5"/>
                    </a:solidFill>
                  </a:rPr>
                  <a:t>Embedded Mathcad Worksheet (icon)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0039888E-DE63-480D-B8A4-4B00E31DFB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72866" y="2960742"/>
                <a:ext cx="641489" cy="772435"/>
              </a:xfrm>
              <a:prstGeom prst="straightConnector1">
                <a:avLst/>
              </a:prstGeom>
              <a:ln>
                <a:solidFill>
                  <a:schemeClr val="accent5"/>
                </a:solidFill>
                <a:tailEnd type="triangle" w="lg" len="lg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2325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4C91C3C3-F5B4-4518-9CEB-EDF072BCD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967766"/>
              </p:ext>
            </p:extLst>
          </p:nvPr>
        </p:nvGraphicFramePr>
        <p:xfrm>
          <a:off x="495300" y="1311435"/>
          <a:ext cx="11277600" cy="489733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586912">
                  <a:extLst>
                    <a:ext uri="{9D8B030D-6E8A-4147-A177-3AD203B41FA5}">
                      <a16:colId xmlns:a16="http://schemas.microsoft.com/office/drawing/2014/main" val="1898359982"/>
                    </a:ext>
                  </a:extLst>
                </a:gridCol>
                <a:gridCol w="3337543">
                  <a:extLst>
                    <a:ext uri="{9D8B030D-6E8A-4147-A177-3AD203B41FA5}">
                      <a16:colId xmlns:a16="http://schemas.microsoft.com/office/drawing/2014/main" val="190655166"/>
                    </a:ext>
                  </a:extLst>
                </a:gridCol>
                <a:gridCol w="3353145">
                  <a:extLst>
                    <a:ext uri="{9D8B030D-6E8A-4147-A177-3AD203B41FA5}">
                      <a16:colId xmlns:a16="http://schemas.microsoft.com/office/drawing/2014/main" val="2598908777"/>
                    </a:ext>
                  </a:extLst>
                </a:gridCol>
              </a:tblGrid>
              <a:tr h="513137">
                <a:tc>
                  <a:txBody>
                    <a:bodyPr/>
                    <a:lstStyle/>
                    <a:p>
                      <a:endParaRPr lang="en-US" sz="11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FULL  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version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Express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 ( free for life)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969083"/>
                  </a:ext>
                </a:extLst>
              </a:tr>
              <a:tr h="313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kern="1200" dirty="0"/>
                        <a:t>Math Equation Editing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31413"/>
                  </a:ext>
                </a:extLst>
              </a:tr>
              <a:tr h="313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1"/>
                        <a:t>Comprehensive Documentation</a:t>
                      </a:r>
                      <a:endParaRPr lang="en-US" sz="1200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61893"/>
                  </a:ext>
                </a:extLst>
              </a:tr>
              <a:tr h="313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1"/>
                        <a:t>Basic Numeric Functions and Operators</a:t>
                      </a:r>
                      <a:endParaRPr lang="en-US" sz="1200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622203"/>
                  </a:ext>
                </a:extLst>
              </a:tr>
              <a:tr h="313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1"/>
                        <a:t>Units</a:t>
                      </a:r>
                      <a:endParaRPr lang="en-US" sz="1200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412092"/>
                  </a:ext>
                </a:extLst>
              </a:tr>
              <a:tr h="313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1"/>
                        <a:t>X-Y Plots</a:t>
                      </a:r>
                      <a:endParaRPr lang="en-US" sz="1200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536627"/>
                  </a:ext>
                </a:extLst>
              </a:tr>
              <a:tr h="313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1"/>
                        <a:t>Global Définitions</a:t>
                      </a:r>
                      <a:endParaRPr lang="en-US" sz="1200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328875"/>
                  </a:ext>
                </a:extLst>
              </a:tr>
              <a:tr h="313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1"/>
                        <a:t>Template</a:t>
                      </a:r>
                      <a:endParaRPr lang="en-US" sz="1200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441882"/>
                  </a:ext>
                </a:extLst>
              </a:tr>
              <a:tr h="313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1"/>
                        <a:t>Advanced Nyuméric Functions</a:t>
                      </a:r>
                      <a:endParaRPr lang="en-US" sz="1200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609438"/>
                  </a:ext>
                </a:extLst>
              </a:tr>
              <a:tr h="313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1"/>
                        <a:t>Solving Systems of Equations</a:t>
                      </a:r>
                      <a:endParaRPr lang="en-US" sz="1200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344461"/>
                  </a:ext>
                </a:extLst>
              </a:tr>
              <a:tr h="313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1"/>
                        <a:t>Programming</a:t>
                      </a:r>
                      <a:endParaRPr lang="en-US" sz="1200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15505"/>
                  </a:ext>
                </a:extLst>
              </a:tr>
              <a:tr h="313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1"/>
                        <a:t>Symbolics</a:t>
                      </a:r>
                      <a:endParaRPr lang="en-US" sz="1200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350236"/>
                  </a:ext>
                </a:extLst>
              </a:tr>
              <a:tr h="313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1"/>
                        <a:t>Excel Integration</a:t>
                      </a:r>
                      <a:endParaRPr lang="en-US" sz="1200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1820"/>
                  </a:ext>
                </a:extLst>
              </a:tr>
              <a:tr h="313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1"/>
                        <a:t>Advance Plot Types</a:t>
                      </a:r>
                      <a:endParaRPr lang="en-US" sz="1200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542520"/>
                  </a:ext>
                </a:extLst>
              </a:tr>
              <a:tr h="313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1"/>
                        <a:t>Custom Functions</a:t>
                      </a:r>
                      <a:endParaRPr lang="en-US" sz="1200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✔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584999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D23EEC67-A34B-4ACB-B8C7-EBCE5FAA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Mathcad Capabilities </a:t>
            </a:r>
            <a:r>
              <a:rPr lang="fr-FR" dirty="0"/>
              <a:t>(Full vs. Express)</a:t>
            </a:r>
          </a:p>
        </p:txBody>
      </p:sp>
    </p:spTree>
    <p:extLst>
      <p:ext uri="{BB962C8B-B14F-4D97-AF65-F5344CB8AC3E}">
        <p14:creationId xmlns:p14="http://schemas.microsoft.com/office/powerpoint/2010/main" val="173236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1777</TotalTime>
  <Words>188</Words>
  <Application>Microsoft Office PowerPoint</Application>
  <PresentationFormat>Widescreen</PresentationFormat>
  <Paragraphs>60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 Narrow</vt:lpstr>
      <vt:lpstr>PTCRaleway</vt:lpstr>
      <vt:lpstr>PTCRaleway Black</vt:lpstr>
      <vt:lpstr>Wingdings</vt:lpstr>
      <vt:lpstr>Arial</vt:lpstr>
      <vt:lpstr>PTC PowerPoint Template</vt:lpstr>
      <vt:lpstr>think-cell Slide</vt:lpstr>
      <vt:lpstr>CREO PARAMETRIC – MATHCAD</vt:lpstr>
      <vt:lpstr>Mathcad Capabilities (Full vs. Express)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2023-10-16T10:36:49Z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