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12" r:id="rId5"/>
    <p:sldId id="3612" r:id="rId6"/>
  </p:sldIdLst>
  <p:sldSz cx="12192000" cy="6858000"/>
  <p:notesSz cx="7010400" cy="92964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PTCRaleway" panose="020B0604020202020204" charset="0"/>
      <p:regular r:id="rId13"/>
      <p:bold r:id="rId14"/>
      <p:italic r:id="rId15"/>
      <p:boldItalic r:id="rId16"/>
    </p:embeddedFont>
    <p:embeddedFont>
      <p:font typeface="PTCRaleway Black" panose="020B0604020202020204" charset="0"/>
      <p:bold r:id="rId17"/>
      <p:boldItalic r:id="rId18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81030" autoAdjust="0"/>
  </p:normalViewPr>
  <p:slideViewPr>
    <p:cSldViewPr snapToGrid="0" snapToObjects="1">
      <p:cViewPr varScale="1">
        <p:scale>
          <a:sx n="86" d="100"/>
          <a:sy n="86" d="100"/>
        </p:scale>
        <p:origin x="744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17/10/2023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61EBF-DF32-46B4-B6D0-EC96803BB0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0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FE42A94-3F44-46D7-87A5-1C5E544D0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64" y="904044"/>
            <a:ext cx="6279336" cy="52327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FLOW ANALYSIS EXTENSION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559339" y="1195705"/>
            <a:ext cx="10494737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Analyze and optimize fluid and gas flow to improve product performance and function 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BB1079C-29BB-4C32-829D-A46A380783B0}"/>
              </a:ext>
            </a:extLst>
          </p:cNvPr>
          <p:cNvSpPr/>
          <p:nvPr/>
        </p:nvSpPr>
        <p:spPr>
          <a:xfrm>
            <a:off x="4498908" y="4821286"/>
            <a:ext cx="399107" cy="1329002"/>
          </a:xfrm>
          <a:prstGeom prst="rightBrac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BD2AC-B288-45D5-AF7D-E569AE804147}"/>
              </a:ext>
            </a:extLst>
          </p:cNvPr>
          <p:cNvSpPr txBox="1"/>
          <p:nvPr/>
        </p:nvSpPr>
        <p:spPr>
          <a:xfrm>
            <a:off x="5082128" y="4887348"/>
            <a:ext cx="469697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3 Packages </a:t>
            </a:r>
            <a:r>
              <a:rPr lang="en-US" sz="1400" dirty="0"/>
              <a:t>to address customer need</a:t>
            </a:r>
          </a:p>
          <a:p>
            <a:r>
              <a:rPr lang="en-US" sz="1400" dirty="0"/>
              <a:t>− See next page for capability comparison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Creo Flow Analysis extension requires the installation of Creo 4.0 Maintenance release (M040) or later as well as the installation of Creo Advanced Assembly Ext.</a:t>
            </a:r>
          </a:p>
          <a:p>
            <a:r>
              <a:rPr lang="en-US" sz="1400" b="1" dirty="0"/>
              <a:t>The requirement to have AAX was resolved with Creo 4.0 M050.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2A4472-FFA0-4168-AD60-A998029DF9E9}"/>
              </a:ext>
            </a:extLst>
          </p:cNvPr>
          <p:cNvSpPr/>
          <p:nvPr/>
        </p:nvSpPr>
        <p:spPr>
          <a:xfrm>
            <a:off x="495300" y="1879303"/>
            <a:ext cx="1510147" cy="7156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9B1C86-48E6-4C97-B000-61F358C11A9D}"/>
              </a:ext>
            </a:extLst>
          </p:cNvPr>
          <p:cNvSpPr/>
          <p:nvPr/>
        </p:nvSpPr>
        <p:spPr>
          <a:xfrm>
            <a:off x="2146155" y="1879303"/>
            <a:ext cx="6962990" cy="715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Customers that need to analyze computational fluid dynamics (CFD) to understand and improve the functional performance and quality of products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2CE58-3A60-426A-9359-FCFB611914B3}"/>
              </a:ext>
            </a:extLst>
          </p:cNvPr>
          <p:cNvSpPr/>
          <p:nvPr/>
        </p:nvSpPr>
        <p:spPr>
          <a:xfrm>
            <a:off x="495300" y="2663246"/>
            <a:ext cx="1510147" cy="9552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3B7DB-73D6-4BB4-BDF5-67FCDEA7B0BB}"/>
              </a:ext>
            </a:extLst>
          </p:cNvPr>
          <p:cNvSpPr/>
          <p:nvPr/>
        </p:nvSpPr>
        <p:spPr>
          <a:xfrm>
            <a:off x="2146157" y="2663246"/>
            <a:ext cx="3958689" cy="9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lifecycle cost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F15075-30DC-4D96-8BAE-8203B018594E}"/>
              </a:ext>
            </a:extLst>
          </p:cNvPr>
          <p:cNvSpPr/>
          <p:nvPr/>
        </p:nvSpPr>
        <p:spPr>
          <a:xfrm>
            <a:off x="495300" y="3702534"/>
            <a:ext cx="1510147" cy="938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8DC356-D3FA-4336-A6AF-E952CFFF7FE2}"/>
              </a:ext>
            </a:extLst>
          </p:cNvPr>
          <p:cNvSpPr/>
          <p:nvPr/>
        </p:nvSpPr>
        <p:spPr>
          <a:xfrm>
            <a:off x="2146154" y="3702534"/>
            <a:ext cx="6962991" cy="938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Analyze computational fluid dynamics (CFD) to improve product performance and function</a:t>
            </a:r>
          </a:p>
          <a:p>
            <a:pPr marL="344488" lvl="2" indent="-157163">
              <a:buSzPct val="90000"/>
              <a:buBlip>
                <a:blip r:embed="rId4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CFD model preparation (one step creation of solid and fluid domains)</a:t>
            </a:r>
          </a:p>
          <a:p>
            <a:pPr marL="344488" lvl="2" indent="-157163">
              <a:buSzPct val="90000"/>
              <a:buBlip>
                <a:blip r:embed="rId4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CFD model analysis (calculation speed and accuracy)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17AC9A-5BB5-4A28-91A0-5DF8322E5624}"/>
              </a:ext>
            </a:extLst>
          </p:cNvPr>
          <p:cNvSpPr/>
          <p:nvPr/>
        </p:nvSpPr>
        <p:spPr>
          <a:xfrm>
            <a:off x="495300" y="4724601"/>
            <a:ext cx="1510147" cy="14244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D7FDE2-E79F-4B2E-84E3-46AE6CBDD977}"/>
              </a:ext>
            </a:extLst>
          </p:cNvPr>
          <p:cNvSpPr/>
          <p:nvPr/>
        </p:nvSpPr>
        <p:spPr>
          <a:xfrm>
            <a:off x="2146155" y="4724601"/>
            <a:ext cx="2540709" cy="1424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Calculate internal and external flows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Animate flow results in real-time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Heat transfer analysis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Turbulence analysis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EC7C31-6A42-4162-BAE3-8455B0ECC89F}"/>
              </a:ext>
            </a:extLst>
          </p:cNvPr>
          <p:cNvCxnSpPr>
            <a:cxnSpLocks/>
          </p:cNvCxnSpPr>
          <p:nvPr/>
        </p:nvCxnSpPr>
        <p:spPr>
          <a:xfrm>
            <a:off x="2102432" y="1879305"/>
            <a:ext cx="0" cy="71561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58C5FE-4934-4147-8CB1-83EA0A1C7823}"/>
              </a:ext>
            </a:extLst>
          </p:cNvPr>
          <p:cNvCxnSpPr>
            <a:cxnSpLocks/>
          </p:cNvCxnSpPr>
          <p:nvPr/>
        </p:nvCxnSpPr>
        <p:spPr>
          <a:xfrm>
            <a:off x="2102432" y="2663245"/>
            <a:ext cx="0" cy="95529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721C1F-64E2-400B-9473-DE778CD6ED2D}"/>
              </a:ext>
            </a:extLst>
          </p:cNvPr>
          <p:cNvCxnSpPr>
            <a:cxnSpLocks/>
          </p:cNvCxnSpPr>
          <p:nvPr/>
        </p:nvCxnSpPr>
        <p:spPr>
          <a:xfrm>
            <a:off x="2102432" y="3702531"/>
            <a:ext cx="0" cy="93807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4AB4F2-C2B9-4F53-B17A-DF0CC2D6374F}"/>
              </a:ext>
            </a:extLst>
          </p:cNvPr>
          <p:cNvCxnSpPr>
            <a:cxnSpLocks/>
          </p:cNvCxnSpPr>
          <p:nvPr/>
        </p:nvCxnSpPr>
        <p:spPr>
          <a:xfrm>
            <a:off x="2102432" y="4724599"/>
            <a:ext cx="0" cy="142442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2A3B3914-05EB-4FC6-9A6C-5211A6EE9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729405"/>
              </p:ext>
            </p:extLst>
          </p:nvPr>
        </p:nvGraphicFramePr>
        <p:xfrm>
          <a:off x="495300" y="1311435"/>
          <a:ext cx="11277599" cy="42976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8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488">
                  <a:extLst>
                    <a:ext uri="{9D8B030D-6E8A-4147-A177-3AD203B41FA5}">
                      <a16:colId xmlns:a16="http://schemas.microsoft.com/office/drawing/2014/main" val="4178355308"/>
                    </a:ext>
                  </a:extLst>
                </a:gridCol>
                <a:gridCol w="2428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3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</a:rPr>
                        <a:t>Capability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5963" marR="16596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Creo Flow Analysis 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Creo Flow Analysis Advanced 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Creo Flow Analysis Premium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r>
                        <a:rPr lang="en-US" sz="1200" dirty="0"/>
                        <a:t>Calculate Internal and External</a:t>
                      </a:r>
                      <a:r>
                        <a:rPr lang="en-US" sz="1200" baseline="0" dirty="0"/>
                        <a:t> Flows</a:t>
                      </a:r>
                      <a:endParaRPr lang="en-US" sz="1200" dirty="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r>
                        <a:rPr lang="en-US" sz="1200" dirty="0"/>
                        <a:t>Animate Flow results in real-time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r>
                        <a:rPr lang="en-US" sz="1200" dirty="0"/>
                        <a:t>Parallel</a:t>
                      </a:r>
                      <a:r>
                        <a:rPr lang="en-US" sz="1200" baseline="0" dirty="0"/>
                        <a:t> Processing Simulation</a:t>
                      </a:r>
                      <a:endParaRPr lang="en-US" sz="1200" dirty="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lvl="1"/>
                      <a:r>
                        <a:rPr lang="en-US" sz="1200" dirty="0"/>
                        <a:t>Simulate Flow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Heat Transfer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Turbulence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Particle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Radiation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Species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Moving/Sliding</a:t>
                      </a:r>
                      <a:r>
                        <a:rPr lang="en-US" sz="1200" baseline="0" dirty="0"/>
                        <a:t> Meshing</a:t>
                      </a:r>
                      <a:endParaRPr lang="en-US" sz="1200" dirty="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Cavitation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Multiphase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Multicomponent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22006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5433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Dynamics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4647"/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684557"/>
                  </a:ext>
                </a:extLst>
              </a:tr>
            </a:tbl>
          </a:graphicData>
        </a:graphic>
      </p:graphicFrame>
      <p:sp>
        <p:nvSpPr>
          <p:cNvPr id="5" name="Text Placeholder 8"/>
          <p:cNvSpPr txBox="1">
            <a:spLocks/>
          </p:cNvSpPr>
          <p:nvPr/>
        </p:nvSpPr>
        <p:spPr>
          <a:xfrm>
            <a:off x="495300" y="5693350"/>
            <a:ext cx="10765948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2139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319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8470" indent="-271694" algn="l" defTabSz="129054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857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5245" indent="-271694" algn="l" defTabSz="108677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38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100" b="1" dirty="0"/>
              <a:t>Species Simulation - </a:t>
            </a:r>
            <a:r>
              <a:rPr lang="en-US" sz="1100" dirty="0"/>
              <a:t>Simulate mixing of </a:t>
            </a:r>
            <a:r>
              <a:rPr lang="en-US" sz="1100" b="1" dirty="0"/>
              <a:t>LIQUIDS </a:t>
            </a:r>
            <a:r>
              <a:rPr lang="en-US" sz="1100" dirty="0"/>
              <a:t> with similar density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100" b="1" dirty="0"/>
              <a:t>Multiphase - </a:t>
            </a:r>
            <a:r>
              <a:rPr lang="en-US" sz="1100" dirty="0"/>
              <a:t>Used when simulating </a:t>
            </a:r>
            <a:r>
              <a:rPr lang="en-US" sz="1100" b="1" dirty="0"/>
              <a:t>Gas and Liquid</a:t>
            </a:r>
            <a:r>
              <a:rPr lang="en-US" sz="1100" dirty="0"/>
              <a:t> together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100" b="1" dirty="0"/>
              <a:t>Multicomponent - </a:t>
            </a:r>
            <a:r>
              <a:rPr lang="en-US" sz="1100" dirty="0"/>
              <a:t>Another mixing capability used for </a:t>
            </a:r>
            <a:r>
              <a:rPr lang="en-US" sz="1100" u="sng" dirty="0"/>
              <a:t>multiple</a:t>
            </a:r>
            <a:r>
              <a:rPr lang="en-US" sz="1100" dirty="0"/>
              <a:t> </a:t>
            </a:r>
            <a:r>
              <a:rPr lang="en-US" sz="1100" b="1" dirty="0"/>
              <a:t>Gases and density</a:t>
            </a:r>
            <a:endParaRPr lang="en-US" sz="11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100" b="1" dirty="0"/>
              <a:t>Dynamics - </a:t>
            </a:r>
            <a:r>
              <a:rPr lang="en-US" sz="1100" dirty="0"/>
              <a:t>Simulates </a:t>
            </a:r>
            <a:r>
              <a:rPr lang="en-US" sz="1100" b="1" dirty="0"/>
              <a:t>FLUIDS and SOLIDS</a:t>
            </a:r>
            <a:r>
              <a:rPr lang="en-US" sz="1100" dirty="0"/>
              <a:t> interaction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100" b="1" dirty="0"/>
              <a:t>Cavitation - </a:t>
            </a:r>
            <a:r>
              <a:rPr lang="en-US" sz="1100" dirty="0"/>
              <a:t>Simulates</a:t>
            </a:r>
            <a:r>
              <a:rPr lang="en-US" sz="1100" b="1" dirty="0"/>
              <a:t> Vapor, Free Gas and Liquid (bubbles)</a:t>
            </a:r>
            <a:r>
              <a:rPr lang="en-US" sz="1100" dirty="0"/>
              <a:t> compressibility</a:t>
            </a:r>
            <a:endParaRPr lang="en-US" sz="11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706D9C-7B15-45A9-A8C7-C2D3B394C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" t="4964" r="2942" b="37169"/>
          <a:stretch/>
        </p:blipFill>
        <p:spPr>
          <a:xfrm>
            <a:off x="9628013" y="5655971"/>
            <a:ext cx="1659732" cy="93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7A4B5B-D98E-4FE0-8197-F3DEA0C37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3" t="4358" r="2227" b="36812"/>
          <a:stretch/>
        </p:blipFill>
        <p:spPr>
          <a:xfrm>
            <a:off x="7521319" y="5648827"/>
            <a:ext cx="1654970" cy="940594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76513160-9BF9-4D67-8C54-CBD65A69F485}"/>
              </a:ext>
            </a:extLst>
          </p:cNvPr>
          <p:cNvSpPr/>
          <p:nvPr/>
        </p:nvSpPr>
        <p:spPr>
          <a:xfrm>
            <a:off x="657696" y="2593928"/>
            <a:ext cx="415636" cy="30118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Types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245E825-2D90-40EA-B89F-497EF36F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US" dirty="0"/>
              <a:t>Creo Flow Analysis – package Overview</a:t>
            </a:r>
          </a:p>
        </p:txBody>
      </p:sp>
    </p:spTree>
    <p:extLst>
      <p:ext uri="{BB962C8B-B14F-4D97-AF65-F5344CB8AC3E}">
        <p14:creationId xmlns:p14="http://schemas.microsoft.com/office/powerpoint/2010/main" val="35594139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1782</TotalTime>
  <Words>300</Words>
  <Application>Microsoft Office PowerPoint</Application>
  <PresentationFormat>Widescreen</PresentationFormat>
  <Paragraphs>80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PTCRaleway</vt:lpstr>
      <vt:lpstr>PTCRaleway Black</vt:lpstr>
      <vt:lpstr>Arial</vt:lpstr>
      <vt:lpstr>Wingdings</vt:lpstr>
      <vt:lpstr>Arial Narrow</vt:lpstr>
      <vt:lpstr>PTC PowerPoint Template</vt:lpstr>
      <vt:lpstr>think-cell Slide</vt:lpstr>
      <vt:lpstr>CREO FLOW ANALYSIS EXTENSION </vt:lpstr>
      <vt:lpstr>Creo Flow Analysis – package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82</cp:revision>
  <dcterms:created xsi:type="dcterms:W3CDTF">2021-10-13T03:56:04Z</dcterms:created>
  <dcterms:modified xsi:type="dcterms:W3CDTF">2023-10-17T13:35:24Z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