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19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5065" autoAdjust="0"/>
  </p:normalViewPr>
  <p:slideViewPr>
    <p:cSldViewPr snapToGrid="0" snapToObjects="1">
      <p:cViewPr varScale="1">
        <p:scale>
          <a:sx n="114" d="100"/>
          <a:sy n="114" d="100"/>
        </p:scale>
        <p:origin x="702" y="102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arastergios" userId="2aa9c0a1-323b-48aa-83e0-abc8de3a69d0" providerId="ADAL" clId="{04182C18-01F7-4C6B-9621-F83AF703CDFD}"/>
    <pc:docChg chg="modSld">
      <pc:chgData name="Vasilis Karastergios" userId="2aa9c0a1-323b-48aa-83e0-abc8de3a69d0" providerId="ADAL" clId="{04182C18-01F7-4C6B-9621-F83AF703CDFD}" dt="2024-02-13T12:59:36.202" v="2" actId="20577"/>
      <pc:docMkLst>
        <pc:docMk/>
      </pc:docMkLst>
      <pc:sldChg chg="modSp mod modNotesTx">
        <pc:chgData name="Vasilis Karastergios" userId="2aa9c0a1-323b-48aa-83e0-abc8de3a69d0" providerId="ADAL" clId="{04182C18-01F7-4C6B-9621-F83AF703CDFD}" dt="2024-02-13T12:59:36.202" v="2" actId="20577"/>
        <pc:sldMkLst>
          <pc:docMk/>
          <pc:sldMk cId="359037265" sldId="319"/>
        </pc:sldMkLst>
        <pc:spChg chg="mod">
          <ac:chgData name="Vasilis Karastergios" userId="2aa9c0a1-323b-48aa-83e0-abc8de3a69d0" providerId="ADAL" clId="{04182C18-01F7-4C6B-9621-F83AF703CDFD}" dt="2024-02-13T12:59:36.202" v="2" actId="20577"/>
          <ac:spMkLst>
            <pc:docMk/>
            <pc:sldMk cId="359037265" sldId="319"/>
            <ac:spMk id="6" creationId="{00000000-0000-0000-0000-000000000000}"/>
          </ac:spMkLst>
        </pc:spChg>
      </pc:sldChg>
    </pc:docChg>
  </pc:docChgLst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13/02/2024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2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CREO TOOL DESIGN EXTENSION (TDO)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5300" y="1185615"/>
            <a:ext cx="9238216" cy="579882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Accelerate the design of high-quality production mold and cast tooling </a:t>
            </a:r>
          </a:p>
        </p:txBody>
      </p:sp>
      <p:pic>
        <p:nvPicPr>
          <p:cNvPr id="2" name="Picture 2" descr="D:\000 - CAD Sales Enablement\000 - FY16 CAD Core Plays\images\plastic-mold-household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6280" y="3638465"/>
            <a:ext cx="2625520" cy="162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0E0CCF-4059-4F61-A6D6-BE2FCB78FFF3}"/>
              </a:ext>
            </a:extLst>
          </p:cNvPr>
          <p:cNvSpPr/>
          <p:nvPr/>
        </p:nvSpPr>
        <p:spPr>
          <a:xfrm>
            <a:off x="467900" y="1880033"/>
            <a:ext cx="1510147" cy="10119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457D62-FB67-4BCE-9E10-3D9ECDF0B3EE}"/>
              </a:ext>
            </a:extLst>
          </p:cNvPr>
          <p:cNvSpPr/>
          <p:nvPr/>
        </p:nvSpPr>
        <p:spPr>
          <a:xfrm>
            <a:off x="2118754" y="1880033"/>
            <a:ext cx="6964286" cy="1011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Any customer that creates manufacturing tooling for plastic injection molded parts and casted components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Contract manufacturing is highly competitive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Companies must deliver high quality products, on-time and under budget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669F93-C882-42E8-8557-2B6DB2D36FDA}"/>
              </a:ext>
            </a:extLst>
          </p:cNvPr>
          <p:cNvSpPr/>
          <p:nvPr/>
        </p:nvSpPr>
        <p:spPr>
          <a:xfrm>
            <a:off x="467900" y="2958346"/>
            <a:ext cx="1510147" cy="7504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1CF7DB-8173-489F-9687-A5750B9F4D49}"/>
              </a:ext>
            </a:extLst>
          </p:cNvPr>
          <p:cNvSpPr/>
          <p:nvPr/>
        </p:nvSpPr>
        <p:spPr>
          <a:xfrm>
            <a:off x="2118758" y="2968506"/>
            <a:ext cx="5196442" cy="750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and manufacturing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appearance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1B9EF4-3F13-48A5-83A6-E76756F90919}"/>
              </a:ext>
            </a:extLst>
          </p:cNvPr>
          <p:cNvSpPr/>
          <p:nvPr/>
        </p:nvSpPr>
        <p:spPr>
          <a:xfrm>
            <a:off x="467900" y="3775207"/>
            <a:ext cx="1510147" cy="6712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BA74D6-9D6D-4576-8E47-58376AE8F32F}"/>
              </a:ext>
            </a:extLst>
          </p:cNvPr>
          <p:cNvSpPr/>
          <p:nvPr/>
        </p:nvSpPr>
        <p:spPr>
          <a:xfrm>
            <a:off x="2118754" y="3805687"/>
            <a:ext cx="397724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Injection mold tooling design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Casting cavity and pattern design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4572DC-1C2C-46FA-8BED-D1DEE2651493}"/>
              </a:ext>
            </a:extLst>
          </p:cNvPr>
          <p:cNvSpPr/>
          <p:nvPr/>
        </p:nvSpPr>
        <p:spPr>
          <a:xfrm>
            <a:off x="467900" y="4509472"/>
            <a:ext cx="1510147" cy="16133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8C815C-507B-48CA-B5B1-53BB6A3C33AB}"/>
              </a:ext>
            </a:extLst>
          </p:cNvPr>
          <p:cNvSpPr/>
          <p:nvPr/>
        </p:nvSpPr>
        <p:spPr>
          <a:xfrm>
            <a:off x="2118755" y="4529792"/>
            <a:ext cx="3977245" cy="161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Easy to use process driven UI for Mold and Cast design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Automated creation of parting line and parting surface geometry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Associative design and tooling updates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Automated creation of production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drawings and deliverables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C87D83-9839-4103-AB34-35C345ACF5D9}"/>
              </a:ext>
            </a:extLst>
          </p:cNvPr>
          <p:cNvCxnSpPr>
            <a:cxnSpLocks/>
          </p:cNvCxnSpPr>
          <p:nvPr/>
        </p:nvCxnSpPr>
        <p:spPr>
          <a:xfrm>
            <a:off x="2075032" y="1880036"/>
            <a:ext cx="0" cy="101193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78E28C-904C-4599-8A6E-340BB0681DE8}"/>
              </a:ext>
            </a:extLst>
          </p:cNvPr>
          <p:cNvCxnSpPr>
            <a:cxnSpLocks/>
          </p:cNvCxnSpPr>
          <p:nvPr/>
        </p:nvCxnSpPr>
        <p:spPr>
          <a:xfrm>
            <a:off x="2075032" y="2958346"/>
            <a:ext cx="0" cy="75048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1EC675-A506-46AE-980F-B7BBEC121609}"/>
              </a:ext>
            </a:extLst>
          </p:cNvPr>
          <p:cNvCxnSpPr>
            <a:cxnSpLocks/>
          </p:cNvCxnSpPr>
          <p:nvPr/>
        </p:nvCxnSpPr>
        <p:spPr>
          <a:xfrm>
            <a:off x="2075032" y="3775204"/>
            <a:ext cx="0" cy="67129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469C2A2-FF04-45F4-B72C-C0A9EBE7C664}"/>
              </a:ext>
            </a:extLst>
          </p:cNvPr>
          <p:cNvCxnSpPr>
            <a:cxnSpLocks/>
          </p:cNvCxnSpPr>
          <p:nvPr/>
        </p:nvCxnSpPr>
        <p:spPr>
          <a:xfrm>
            <a:off x="2075032" y="4509470"/>
            <a:ext cx="0" cy="161337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5714F6E-B299-4FC7-A01D-04AE8D9F2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426" y="5697768"/>
            <a:ext cx="6614160" cy="805150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D6CEE6-A669-4A61-B494-B993CEEA94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8EAED"/>
              </a:clrFrom>
              <a:clrTo>
                <a:srgbClr val="E8EAED">
                  <a:alpha val="0"/>
                </a:srgbClr>
              </a:clrTo>
            </a:clrChange>
          </a:blip>
          <a:srcRect l="15227" t="1029" r="2821" b="728"/>
          <a:stretch/>
        </p:blipFill>
        <p:spPr>
          <a:xfrm flipH="1">
            <a:off x="8853439" y="1482412"/>
            <a:ext cx="2740165" cy="38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1778</TotalTime>
  <Words>114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Wingdings</vt:lpstr>
      <vt:lpstr>PTCRaleway</vt:lpstr>
      <vt:lpstr>MS PGothic</vt:lpstr>
      <vt:lpstr>Arial Narrow</vt:lpstr>
      <vt:lpstr>PTC PowerPoint Template</vt:lpstr>
      <vt:lpstr>think-cell Slide</vt:lpstr>
      <vt:lpstr>CREO TOOL DESIGN EXTENSION (TDO)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2024-02-13T12:59:39Z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