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47" r:id="rId2"/>
    <p:sldId id="3603" r:id="rId3"/>
    <p:sldId id="360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5" autoAdjust="0"/>
  </p:normalViewPr>
  <p:slideViewPr>
    <p:cSldViewPr snapToGrid="0">
      <p:cViewPr varScale="1">
        <p:scale>
          <a:sx n="76" d="100"/>
          <a:sy n="76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23040741-3B2F-4F3F-B7BD-E4B05B3A1962}"/>
    <pc:docChg chg="modSld">
      <pc:chgData name="Vasilis Karastergios" userId="2aa9c0a1-323b-48aa-83e0-abc8de3a69d0" providerId="ADAL" clId="{23040741-3B2F-4F3F-B7BD-E4B05B3A1962}" dt="2024-02-14T08:25:55.763" v="2" actId="20577"/>
      <pc:docMkLst>
        <pc:docMk/>
      </pc:docMkLst>
      <pc:sldChg chg="modSp mod">
        <pc:chgData name="Vasilis Karastergios" userId="2aa9c0a1-323b-48aa-83e0-abc8de3a69d0" providerId="ADAL" clId="{23040741-3B2F-4F3F-B7BD-E4B05B3A1962}" dt="2024-02-14T08:25:55.763" v="2" actId="20577"/>
        <pc:sldMkLst>
          <pc:docMk/>
          <pc:sldMk cId="2304036156" sldId="347"/>
        </pc:sldMkLst>
        <pc:spChg chg="mod">
          <ac:chgData name="Vasilis Karastergios" userId="2aa9c0a1-323b-48aa-83e0-abc8de3a69d0" providerId="ADAL" clId="{23040741-3B2F-4F3F-B7BD-E4B05B3A1962}" dt="2024-02-14T08:25:55.763" v="2" actId="20577"/>
          <ac:spMkLst>
            <pc:docMk/>
            <pc:sldMk cId="2304036156" sldId="347"/>
            <ac:spMk id="5" creationId="{00000000-0000-0000-0000-000000000000}"/>
          </ac:spMkLst>
        </pc:spChg>
      </pc:sldChg>
      <pc:sldChg chg="modNotesTx">
        <pc:chgData name="Vasilis Karastergios" userId="2aa9c0a1-323b-48aa-83e0-abc8de3a69d0" providerId="ADAL" clId="{23040741-3B2F-4F3F-B7BD-E4B05B3A1962}" dt="2024-02-14T08:25:39.925" v="0" actId="6549"/>
        <pc:sldMkLst>
          <pc:docMk/>
          <pc:sldMk cId="1948550152" sldId="3602"/>
        </pc:sldMkLst>
      </pc:sldChg>
    </pc:docChg>
  </pc:docChgLst>
  <pc:docChgLst>
    <pc:chgData name="Vasilis Karastergios" userId="2aa9c0a1-323b-48aa-83e0-abc8de3a69d0" providerId="ADAL" clId="{E9DFF7E6-5AEC-417F-9F9F-CE5FA881012E}"/>
    <pc:docChg chg="addSld delSld modSld">
      <pc:chgData name="Vasilis Karastergios" userId="2aa9c0a1-323b-48aa-83e0-abc8de3a69d0" providerId="ADAL" clId="{E9DFF7E6-5AEC-417F-9F9F-CE5FA881012E}" dt="2023-03-10T11:30:31.643" v="2"/>
      <pc:docMkLst>
        <pc:docMk/>
      </pc:docMkLst>
      <pc:sldChg chg="add del">
        <pc:chgData name="Vasilis Karastergios" userId="2aa9c0a1-323b-48aa-83e0-abc8de3a69d0" providerId="ADAL" clId="{E9DFF7E6-5AEC-417F-9F9F-CE5FA881012E}" dt="2023-03-10T11:30:31.643" v="2"/>
        <pc:sldMkLst>
          <pc:docMk/>
          <pc:sldMk cId="2304036156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15A0A-8525-441B-A9FB-A82ABBEAAF0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42F7-C39E-40DC-B0E9-9E9F9F85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r>
              <a:rPr lang="en-GB" sz="1200" dirty="0"/>
              <a:t>Opportunity: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/>
              <a:t>The target prospect for Creo Simulate requires integral simulation capabilities to mitigate risk of warranty, service, repair and liability </a:t>
            </a:r>
          </a:p>
          <a:p>
            <a:pPr marL="615197" lvl="1" indent="-167781" defTabSz="89483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If product failure can result in loss or endangerment of life, the company needs analysis to demonstrate safe operation and specify maximum load conditions</a:t>
            </a:r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r>
              <a:rPr lang="en-GB" sz="1200" dirty="0"/>
              <a:t>Positioning: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/>
              <a:t>Creo Simulate delivers integral analysis capabilities to support early stage analysis and design optimization 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/>
              <a:t>Without analysis data to support engineering decisions companies risk law suites and legal liability </a:t>
            </a:r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1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61EBF-DF32-46B4-B6D0-EC96803BB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4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61EBF-DF32-46B4-B6D0-EC96803BB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3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7800727-BEFA-4199-BF3F-02A14E0B6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1660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8820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0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2487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7976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11241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7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9234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4567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22525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380744"/>
            <a:ext cx="11599650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PTCRaleway" panose="020B05030301010600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PTCRaleway" panose="020B0503030101060003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87453" y="896112"/>
            <a:ext cx="11594592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PTC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768" y="6711696"/>
            <a:ext cx="5998464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1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4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67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3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6870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519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2120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6940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emf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83" imgH="384" progId="TCLayout.ActiveDocument.1">
                  <p:embed/>
                </p:oleObj>
              </mc:Choice>
              <mc:Fallback>
                <p:oleObj name="think-cell Slide" r:id="rId31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9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LINEAR STRUCTURAL ANALYSIS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95300" y="1199452"/>
            <a:ext cx="9459549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Analyze and optimize the structural integrity of part and assembly models</a:t>
            </a:r>
          </a:p>
        </p:txBody>
      </p:sp>
      <p:pic>
        <p:nvPicPr>
          <p:cNvPr id="15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60E4F02E-A259-4F34-9CAC-A15C969E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FA804F-B89D-4A51-923F-338125FEB5BC}"/>
              </a:ext>
            </a:extLst>
          </p:cNvPr>
          <p:cNvSpPr/>
          <p:nvPr/>
        </p:nvSpPr>
        <p:spPr>
          <a:xfrm>
            <a:off x="495300" y="1872487"/>
            <a:ext cx="1510147" cy="7278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Who Needs It?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3B89E-E5EE-44A0-B407-E8749FE56A48}"/>
              </a:ext>
            </a:extLst>
          </p:cNvPr>
          <p:cNvSpPr/>
          <p:nvPr/>
        </p:nvSpPr>
        <p:spPr>
          <a:xfrm>
            <a:off x="2146154" y="1872487"/>
            <a:ext cx="5862690" cy="72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The target customer must avoid product failures to mitigate risk of warranty, service, repair and liability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57E4F-D4BB-4956-819D-7A603D6FB45C}"/>
              </a:ext>
            </a:extLst>
          </p:cNvPr>
          <p:cNvSpPr/>
          <p:nvPr/>
        </p:nvSpPr>
        <p:spPr>
          <a:xfrm>
            <a:off x="495300" y="2663698"/>
            <a:ext cx="1510147" cy="11883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Business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0541AF-8B61-4E4B-8B04-2484915A5F14}"/>
              </a:ext>
            </a:extLst>
          </p:cNvPr>
          <p:cNvSpPr/>
          <p:nvPr/>
        </p:nvSpPr>
        <p:spPr>
          <a:xfrm>
            <a:off x="2146158" y="2765298"/>
            <a:ext cx="373956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product lifecycle cost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product development cost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product quality and innovation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566B6A-3E77-48B2-B218-14BB76DF711C}"/>
              </a:ext>
            </a:extLst>
          </p:cNvPr>
          <p:cNvSpPr/>
          <p:nvPr/>
        </p:nvSpPr>
        <p:spPr>
          <a:xfrm>
            <a:off x="495300" y="3925571"/>
            <a:ext cx="151014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3C7E9-DD5D-40AC-9C57-B8362D176E33}"/>
              </a:ext>
            </a:extLst>
          </p:cNvPr>
          <p:cNvSpPr/>
          <p:nvPr/>
        </p:nvSpPr>
        <p:spPr>
          <a:xfrm>
            <a:off x="2146154" y="4108451"/>
            <a:ext cx="33707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Linear static structural analysis of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parts and assemblies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789A15-5BB9-4B4E-8F8F-760DCE1E1678}"/>
              </a:ext>
            </a:extLst>
          </p:cNvPr>
          <p:cNvSpPr/>
          <p:nvPr/>
        </p:nvSpPr>
        <p:spPr>
          <a:xfrm>
            <a:off x="495300" y="4918736"/>
            <a:ext cx="1510147" cy="1188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AA482B-84C6-4447-83B3-0D3ED429729F}"/>
              </a:ext>
            </a:extLst>
          </p:cNvPr>
          <p:cNvSpPr/>
          <p:nvPr/>
        </p:nvSpPr>
        <p:spPr>
          <a:xfrm>
            <a:off x="2146155" y="4959376"/>
            <a:ext cx="3759885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Seamless integration of design and analysis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Enable simulation-driven design to optimize product performance, quality and durability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6F73CB-F21A-4563-BFE4-EC45BDAF13DD}"/>
              </a:ext>
            </a:extLst>
          </p:cNvPr>
          <p:cNvCxnSpPr>
            <a:cxnSpLocks/>
          </p:cNvCxnSpPr>
          <p:nvPr/>
        </p:nvCxnSpPr>
        <p:spPr>
          <a:xfrm>
            <a:off x="2102432" y="1872490"/>
            <a:ext cx="0" cy="7278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40C08B-7A91-4942-93F3-69DF00B4BFAE}"/>
              </a:ext>
            </a:extLst>
          </p:cNvPr>
          <p:cNvCxnSpPr>
            <a:cxnSpLocks/>
          </p:cNvCxnSpPr>
          <p:nvPr/>
        </p:nvCxnSpPr>
        <p:spPr>
          <a:xfrm>
            <a:off x="2102432" y="2663698"/>
            <a:ext cx="0" cy="118834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EFFFC5-EE6D-4C6F-BDD9-14CBBBBC8E34}"/>
              </a:ext>
            </a:extLst>
          </p:cNvPr>
          <p:cNvCxnSpPr>
            <a:cxnSpLocks/>
          </p:cNvCxnSpPr>
          <p:nvPr/>
        </p:nvCxnSpPr>
        <p:spPr>
          <a:xfrm>
            <a:off x="2102432" y="3915408"/>
            <a:ext cx="0" cy="914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73A492-EF94-47DA-B6B5-6D0C36B88682}"/>
              </a:ext>
            </a:extLst>
          </p:cNvPr>
          <p:cNvCxnSpPr>
            <a:cxnSpLocks/>
          </p:cNvCxnSpPr>
          <p:nvPr/>
        </p:nvCxnSpPr>
        <p:spPr>
          <a:xfrm>
            <a:off x="2102432" y="4918735"/>
            <a:ext cx="0" cy="11887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wheretobuycreo.com/wheretobuycreo/img/portfolio/thumb/creo_simulate_photo_large.jpg">
            <a:extLst>
              <a:ext uri="{FF2B5EF4-FFF2-40B4-BE49-F238E27FC236}">
                <a16:creationId xmlns:a16="http://schemas.microsoft.com/office/drawing/2014/main" id="{2E640D76-B322-41FB-8337-A888EDC98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 b="5073"/>
          <a:stretch/>
        </p:blipFill>
        <p:spPr bwMode="auto">
          <a:xfrm>
            <a:off x="5906040" y="2475120"/>
            <a:ext cx="5862691" cy="3291635"/>
          </a:xfrm>
          <a:prstGeom prst="rect">
            <a:avLst/>
          </a:prstGeom>
          <a:noFill/>
          <a:ln w="952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79A69B24-3C06-4421-96BE-892291FE5A1F}"/>
              </a:ext>
            </a:extLst>
          </p:cNvPr>
          <p:cNvGraphicFramePr>
            <a:graphicFrameLocks/>
          </p:cNvGraphicFramePr>
          <p:nvPr/>
        </p:nvGraphicFramePr>
        <p:xfrm>
          <a:off x="490760" y="1311435"/>
          <a:ext cx="11282140" cy="50699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0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5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Creo Simulation Elite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is included with 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Creo Design Essentials, Creo Design Advanced and Creo Design Advance Professional (T1,T2 and T3 packages)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65963" marR="1659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r>
                        <a:rPr lang="en-US" sz="1200" dirty="0"/>
                        <a:t>Capability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Creo Simulation Elite 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51462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r>
                        <a:rPr lang="en-US" sz="1200" dirty="0"/>
                        <a:t>Simulation UI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69377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r>
                        <a:rPr lang="en-US" sz="1200" baseline="0"/>
                        <a:t>Supported Analysis</a:t>
                      </a:r>
                      <a:endParaRPr lang="en-US" sz="1200"/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Linear Static Analysis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r>
                        <a:rPr lang="en-US" sz="1200" dirty="0"/>
                        <a:t>Simulate Parts</a:t>
                      </a:r>
                      <a:r>
                        <a:rPr lang="en-US" sz="1200" baseline="0" dirty="0"/>
                        <a:t> and Assemblies</a:t>
                      </a:r>
                      <a:endParaRPr lang="en-US" sz="1200" dirty="0"/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097">
                <a:tc>
                  <a:txBody>
                    <a:bodyPr/>
                    <a:lstStyle/>
                    <a:p>
                      <a:r>
                        <a:rPr lang="en-US" sz="1200" dirty="0"/>
                        <a:t>Supported Load Types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Force/Moment, Pressure, Bearing, Temp, Gravity, Centrifugal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r>
                        <a:rPr lang="en-US" sz="1200"/>
                        <a:t>Supported Constraint Types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Displacement, Planar, Pin, Ball, Symmetry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Materials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Linear Isotropic (Only)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Supported Element Types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Beams, Simple Springs, Simple Mass, Simple shells, Shell Pairs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(Basic Capabilities only)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Contact Interfaces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Adding infinite or finite friction interfaces requires full Simulate Extension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18637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Welds, simple rigid links and basic fasteners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008110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Surface and volume regions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769088"/>
                  </a:ext>
                </a:extLst>
              </a:tr>
              <a:tr h="46909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License Check system prompt will notify the user when unsupported functionality is selected or needed to open simulation models containing advanced simulation functionality and capabilities. </a:t>
                      </a:r>
                    </a:p>
                  </a:txBody>
                  <a:tcPr marL="165963" marR="1659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ítulo 11">
            <a:extLst>
              <a:ext uri="{FF2B5EF4-FFF2-40B4-BE49-F238E27FC236}">
                <a16:creationId xmlns:a16="http://schemas.microsoft.com/office/drawing/2014/main" id="{A6D1CD8E-290F-47FE-8461-20C691C4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US" dirty="0"/>
              <a:t>Creo Simulation Elite Capabilities</a:t>
            </a:r>
          </a:p>
        </p:txBody>
      </p:sp>
      <p:pic>
        <p:nvPicPr>
          <p:cNvPr id="5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AF4156EA-8F00-4601-B5D9-C255D7C0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680574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674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83E8D56-6E1B-42D3-B523-F6A4BDF20E70}"/>
              </a:ext>
            </a:extLst>
          </p:cNvPr>
          <p:cNvSpPr txBox="1">
            <a:spLocks/>
          </p:cNvSpPr>
          <p:nvPr/>
        </p:nvSpPr>
        <p:spPr>
          <a:xfrm>
            <a:off x="495300" y="5924144"/>
            <a:ext cx="9990933" cy="47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71694" algn="l" defTabSz="108677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10312" algn="l" defTabSz="129054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864" indent="-210312" algn="l" defTabSz="108677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4752" indent="-182880" algn="l" defTabSz="108677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D585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Note: Creo Parametric includes Simulation “lite” capabilities</a:t>
            </a:r>
          </a:p>
          <a:p>
            <a:pPr marL="216000" marR="0" lvl="0" indent="-21600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Simplified wizard UI, basic loads and constraints, limitations on number of surfaces  </a:t>
            </a:r>
          </a:p>
          <a:p>
            <a:pPr marL="173038" marR="0" lvl="0" indent="-17145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85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  <a:p>
            <a:pPr marL="273582" marR="0" lvl="0" indent="-273582" algn="l" defTabSz="1086775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D585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1F8E890-12CD-422D-B49C-23D6B108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US" dirty="0"/>
              <a:t>Creo Simulation Product Overview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A110093-2F3C-44D1-8512-5B36D21786C4}"/>
              </a:ext>
            </a:extLst>
          </p:cNvPr>
          <p:cNvGraphicFramePr>
            <a:graphicFrameLocks/>
          </p:cNvGraphicFramePr>
          <p:nvPr/>
        </p:nvGraphicFramePr>
        <p:xfrm>
          <a:off x="495300" y="1311435"/>
          <a:ext cx="11277599" cy="438357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8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6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</a:rPr>
                        <a:t>Capability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Creo Simulation Elite 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(linear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static structural analysis)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PTC Creo Simulation Extension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PTC Creo Advanced  Simulation Extension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Finite Element Analysis for Parts and Assemblies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Static Structural Analysis 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Finite Element Modeling Idealization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Automatic Meshing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Results Display &amp; Reporting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Modal &amp; Buckling Analysis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Steady State Thermal Analysis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Design Optimization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Contact Analysis 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Advanced Finite Element Idealization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Nonlinear Materials &amp; Large Deformation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Dynamic &amp; Pre-stress Analysis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Transient &amp; Nonlinear Thermal Analysis 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827792"/>
                  </a:ext>
                </a:extLst>
              </a:tr>
            </a:tbl>
          </a:graphicData>
        </a:graphic>
      </p:graphicFrame>
      <p:pic>
        <p:nvPicPr>
          <p:cNvPr id="7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13E0F4A4-EEF6-4E21-93E3-11D656E5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690302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501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447</Words>
  <Application>Microsoft Office PowerPoint</Application>
  <PresentationFormat>Widescreen</PresentationFormat>
  <Paragraphs>102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MS PGothic</vt:lpstr>
      <vt:lpstr>Arial</vt:lpstr>
      <vt:lpstr>Arial Narrow</vt:lpstr>
      <vt:lpstr>Calibri</vt:lpstr>
      <vt:lpstr>PTCRaleway</vt:lpstr>
      <vt:lpstr>Wingdings</vt:lpstr>
      <vt:lpstr>PTC PowerPoint Template</vt:lpstr>
      <vt:lpstr>think-cell Slide</vt:lpstr>
      <vt:lpstr>LINEAR STRUCTURAL ANALYSIS </vt:lpstr>
      <vt:lpstr>Creo Simulation Elite Capabilities</vt:lpstr>
      <vt:lpstr>Creo Simulation Product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Simulation Elite Capabilities</dc:title>
  <dc:creator>Vasilis Karastergios</dc:creator>
  <cp:lastModifiedBy>Vasilis Karastergios</cp:lastModifiedBy>
  <cp:revision>1</cp:revision>
  <dcterms:created xsi:type="dcterms:W3CDTF">2023-03-10T10:15:02Z</dcterms:created>
  <dcterms:modified xsi:type="dcterms:W3CDTF">2024-02-14T08:25:57Z</dcterms:modified>
</cp:coreProperties>
</file>