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702" y="102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3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20E7720B-2D97-482A-A247-5CFCE449B033}"/>
    <pc:docChg chg="modSld">
      <pc:chgData name="Vasilis Karastergios" userId="2aa9c0a1-323b-48aa-83e0-abc8de3a69d0" providerId="ADAL" clId="{20E7720B-2D97-482A-A247-5CFCE449B033}" dt="2024-02-13T11:24:26.055" v="0" actId="20577"/>
      <pc:docMkLst>
        <pc:docMk/>
      </pc:docMkLst>
      <pc:sldChg chg="modNotesTx">
        <pc:chgData name="Vasilis Karastergios" userId="2aa9c0a1-323b-48aa-83e0-abc8de3a69d0" providerId="ADAL" clId="{20E7720B-2D97-482A-A247-5CFCE449B033}" dt="2024-02-13T11:24:26.055" v="0" actId="20577"/>
        <pc:sldMkLst>
          <pc:docMk/>
          <pc:sldMk cId="1499592187" sldId="296"/>
        </pc:sldMkLst>
      </pc:sldChg>
    </pc:docChg>
  </pc:docChgLst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13/02/2024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CREO RENDER STUDIO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10192" y="1193242"/>
            <a:ext cx="10751055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Rapidly define and render photorealistic product images</a:t>
            </a:r>
          </a:p>
        </p:txBody>
      </p:sp>
      <p:pic>
        <p:nvPicPr>
          <p:cNvPr id="11" name="Picture 10" descr="http://www.cadinternational.com/cadinternational/images/products/screenshots/keyshot/05-keyshot-robot-design-rend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02" y="2127337"/>
            <a:ext cx="2756819" cy="33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79C268-CCB5-44F0-B9C3-06CA31BED483}"/>
              </a:ext>
            </a:extLst>
          </p:cNvPr>
          <p:cNvSpPr txBox="1"/>
          <p:nvPr/>
        </p:nvSpPr>
        <p:spPr>
          <a:xfrm>
            <a:off x="7209360" y="5611277"/>
            <a:ext cx="493996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/>
              <a:t>Note: </a:t>
            </a:r>
            <a:r>
              <a:rPr lang="en-US" sz="1400" dirty="0"/>
              <a:t>When the App is purchased the customer gets </a:t>
            </a:r>
            <a:br>
              <a:rPr lang="en-US" sz="1400" dirty="0"/>
            </a:br>
            <a:r>
              <a:rPr lang="en-US" sz="1400" dirty="0"/>
              <a:t>the standalone functionality AND the ability to run as Creo Render Studio Extension </a:t>
            </a:r>
          </a:p>
        </p:txBody>
      </p:sp>
      <p:pic>
        <p:nvPicPr>
          <p:cNvPr id="13" name="Picture 2" descr="D:\000 - CAD Sales Enablement\000 - FY16 CAD Core Plays\SmartHomeSystemIcon.png">
            <a:hlinkClick r:id="" action="ppaction://noaction"/>
            <a:extLst>
              <a:ext uri="{FF2B5EF4-FFF2-40B4-BE49-F238E27FC236}">
                <a16:creationId xmlns:a16="http://schemas.microsoft.com/office/drawing/2014/main" id="{797682D7-EE33-45BD-AD5B-51C08B5BF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BB367E-51E3-4C0D-8008-95FE47F0BFF2}"/>
              </a:ext>
            </a:extLst>
          </p:cNvPr>
          <p:cNvGrpSpPr/>
          <p:nvPr/>
        </p:nvGrpSpPr>
        <p:grpSpPr>
          <a:xfrm>
            <a:off x="483408" y="1866900"/>
            <a:ext cx="6276891" cy="4740867"/>
            <a:chOff x="406940" y="1648358"/>
            <a:chExt cx="6276891" cy="47408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93AB73-7DF0-453C-AE14-473033EFDBBC}"/>
                </a:ext>
              </a:extLst>
            </p:cNvPr>
            <p:cNvSpPr/>
            <p:nvPr/>
          </p:nvSpPr>
          <p:spPr>
            <a:xfrm>
              <a:off x="406940" y="1648358"/>
              <a:ext cx="1510147" cy="74759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Who Needs It?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3541DA-DA8B-46B1-96A7-A4626A9A9B6C}"/>
                </a:ext>
              </a:extLst>
            </p:cNvPr>
            <p:cNvSpPr/>
            <p:nvPr/>
          </p:nvSpPr>
          <p:spPr>
            <a:xfrm>
              <a:off x="2057795" y="1668678"/>
              <a:ext cx="3776094" cy="7475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All customers that create product images for design review, marketing collateral and product documentation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9C6E0-61A3-49A5-961F-DCEACA2FBFDC}"/>
                </a:ext>
              </a:extLst>
            </p:cNvPr>
            <p:cNvSpPr/>
            <p:nvPr/>
          </p:nvSpPr>
          <p:spPr>
            <a:xfrm>
              <a:off x="406940" y="2475329"/>
              <a:ext cx="1510147" cy="118226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Business Value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1D680A-06CB-4E8D-A869-376958ECCFFF}"/>
                </a:ext>
              </a:extLst>
            </p:cNvPr>
            <p:cNvSpPr/>
            <p:nvPr/>
          </p:nvSpPr>
          <p:spPr>
            <a:xfrm>
              <a:off x="2057797" y="2475329"/>
              <a:ext cx="4077033" cy="11822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Lower product cost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Increase product revenue – first time build success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Enhance product communication and marketing collateral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9A262-C2DA-42DB-A4AB-02E666143651}"/>
                </a:ext>
              </a:extLst>
            </p:cNvPr>
            <p:cNvSpPr/>
            <p:nvPr/>
          </p:nvSpPr>
          <p:spPr>
            <a:xfrm>
              <a:off x="406940" y="3736962"/>
              <a:ext cx="1510147" cy="56287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Process Improvement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88D31E-29EB-4D60-91A0-A7EA8B91F939}"/>
                </a:ext>
              </a:extLst>
            </p:cNvPr>
            <p:cNvSpPr/>
            <p:nvPr/>
          </p:nvSpPr>
          <p:spPr>
            <a:xfrm>
              <a:off x="2057794" y="3736962"/>
              <a:ext cx="4077035" cy="5628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Product rendering and collateral creation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Design review and product evaluation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F04797-877B-4B8F-A709-4AD64D09C5CE}"/>
                </a:ext>
              </a:extLst>
            </p:cNvPr>
            <p:cNvSpPr/>
            <p:nvPr/>
          </p:nvSpPr>
          <p:spPr>
            <a:xfrm>
              <a:off x="406940" y="4379201"/>
              <a:ext cx="1510147" cy="201002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90000"/>
                </a:lnSpc>
                <a:spcBef>
                  <a:spcPts val="800"/>
                </a:spcBef>
              </a:pPr>
              <a:r>
                <a:rPr lang="en-US" sz="1500" b="1">
                  <a:solidFill>
                    <a:schemeClr val="tx1"/>
                  </a:solidFill>
                </a:rPr>
                <a:t>Technology/ Capability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150DEB6-B016-4080-8ED2-33F874721833}"/>
                </a:ext>
              </a:extLst>
            </p:cNvPr>
            <p:cNvSpPr/>
            <p:nvPr/>
          </p:nvSpPr>
          <p:spPr>
            <a:xfrm>
              <a:off x="2057795" y="4379201"/>
              <a:ext cx="4626036" cy="2010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spAutoFit/>
            </a:bodyPr>
            <a:lstStyle/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Real-time Raytracing powered by </a:t>
              </a:r>
              <a:r>
                <a:rPr lang="en-US" sz="1400" dirty="0" err="1">
                  <a:solidFill>
                    <a:schemeClr val="tx1"/>
                  </a:solidFill>
                </a:rPr>
                <a:t>Luxion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Keyshot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Enhanced lighting with High Dynamic Range Image (HDRI) support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Light attenuation and light fall off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Support for caustics, final gathering and global illumination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Image, texture and decal mapping</a:t>
              </a:r>
            </a:p>
            <a:p>
              <a:pPr marL="174625" lvl="1" indent="-174625"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tx1"/>
                  </a:solidFill>
                </a:rPr>
                <a:t>Standard library of over 200 predefined materials types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15DF9BE-0E7C-4E06-AD07-4F1ABA6BEC41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1648360"/>
              <a:ext cx="0" cy="74759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261677-A027-4AB0-BB5C-D716D0CD72BA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2475327"/>
              <a:ext cx="0" cy="11822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3BEEB1-14C6-4BF2-8C94-0B56B62875FE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3736960"/>
              <a:ext cx="0" cy="562873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4118E81-D90D-4B7B-8778-F6BE16CB79BE}"/>
                </a:ext>
              </a:extLst>
            </p:cNvPr>
            <p:cNvCxnSpPr>
              <a:cxnSpLocks/>
            </p:cNvCxnSpPr>
            <p:nvPr/>
          </p:nvCxnSpPr>
          <p:spPr>
            <a:xfrm>
              <a:off x="2014072" y="4379200"/>
              <a:ext cx="0" cy="2010024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318E8FE-85A3-464E-8C50-2254EB0A40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15220" r="59413"/>
          <a:stretch/>
        </p:blipFill>
        <p:spPr>
          <a:xfrm>
            <a:off x="8582181" y="1561922"/>
            <a:ext cx="3251820" cy="41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1782</TotalTime>
  <Words>135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PTCRaleway</vt:lpstr>
      <vt:lpstr>Wingdings</vt:lpstr>
      <vt:lpstr>MS PGothic</vt:lpstr>
      <vt:lpstr>Arial Narrow</vt:lpstr>
      <vt:lpstr>PTC PowerPoint Template</vt:lpstr>
      <vt:lpstr>think-cell Slide</vt:lpstr>
      <vt:lpstr>CREO RENDER STUDIO EXTENSION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2024-02-13T11:24:32Z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