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4270" r:id="rId2"/>
    <p:sldId id="4271" r:id="rId3"/>
    <p:sldId id="4272" r:id="rId4"/>
    <p:sldId id="4273" r:id="rId5"/>
    <p:sldId id="4274" r:id="rId6"/>
    <p:sldId id="4276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3" autoAdjust="0"/>
  </p:normalViewPr>
  <p:slideViewPr>
    <p:cSldViewPr snapToGrid="0">
      <p:cViewPr varScale="1">
        <p:scale>
          <a:sx n="76" d="100"/>
          <a:sy n="76" d="100"/>
        </p:scale>
        <p:origin x="65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silis Karastergios" userId="2aa9c0a1-323b-48aa-83e0-abc8de3a69d0" providerId="ADAL" clId="{2AF15629-D206-478D-8F50-5A4055AB9D72}"/>
    <pc:docChg chg="modSld">
      <pc:chgData name="Vasilis Karastergios" userId="2aa9c0a1-323b-48aa-83e0-abc8de3a69d0" providerId="ADAL" clId="{2AF15629-D206-478D-8F50-5A4055AB9D72}" dt="2024-02-14T08:15:31.068" v="6" actId="20577"/>
      <pc:docMkLst>
        <pc:docMk/>
      </pc:docMkLst>
      <pc:sldChg chg="modSp mod modNotesTx">
        <pc:chgData name="Vasilis Karastergios" userId="2aa9c0a1-323b-48aa-83e0-abc8de3a69d0" providerId="ADAL" clId="{2AF15629-D206-478D-8F50-5A4055AB9D72}" dt="2024-02-14T08:15:31.068" v="6" actId="20577"/>
        <pc:sldMkLst>
          <pc:docMk/>
          <pc:sldMk cId="901603402" sldId="4270"/>
        </pc:sldMkLst>
        <pc:spChg chg="mod">
          <ac:chgData name="Vasilis Karastergios" userId="2aa9c0a1-323b-48aa-83e0-abc8de3a69d0" providerId="ADAL" clId="{2AF15629-D206-478D-8F50-5A4055AB9D72}" dt="2024-02-14T08:15:31.068" v="6" actId="20577"/>
          <ac:spMkLst>
            <pc:docMk/>
            <pc:sldMk cId="901603402" sldId="4270"/>
            <ac:spMk id="5" creationId="{00000000-0000-0000-0000-000000000000}"/>
          </ac:spMkLst>
        </pc:spChg>
      </pc:sldChg>
      <pc:sldChg chg="modNotesTx">
        <pc:chgData name="Vasilis Karastergios" userId="2aa9c0a1-323b-48aa-83e0-abc8de3a69d0" providerId="ADAL" clId="{2AF15629-D206-478D-8F50-5A4055AB9D72}" dt="2024-02-14T08:14:43.187" v="1" actId="6549"/>
        <pc:sldMkLst>
          <pc:docMk/>
          <pc:sldMk cId="2300956671" sldId="4271"/>
        </pc:sldMkLst>
      </pc:sldChg>
      <pc:sldChg chg="modNotesTx">
        <pc:chgData name="Vasilis Karastergios" userId="2aa9c0a1-323b-48aa-83e0-abc8de3a69d0" providerId="ADAL" clId="{2AF15629-D206-478D-8F50-5A4055AB9D72}" dt="2024-02-14T08:14:52.011" v="2" actId="6549"/>
        <pc:sldMkLst>
          <pc:docMk/>
          <pc:sldMk cId="1009971067" sldId="4272"/>
        </pc:sldMkLst>
      </pc:sldChg>
      <pc:sldChg chg="modNotesTx">
        <pc:chgData name="Vasilis Karastergios" userId="2aa9c0a1-323b-48aa-83e0-abc8de3a69d0" providerId="ADAL" clId="{2AF15629-D206-478D-8F50-5A4055AB9D72}" dt="2024-02-14T08:15:08.819" v="4" actId="6549"/>
        <pc:sldMkLst>
          <pc:docMk/>
          <pc:sldMk cId="2586647777" sldId="4274"/>
        </pc:sldMkLst>
      </pc:sldChg>
      <pc:sldChg chg="modNotesTx">
        <pc:chgData name="Vasilis Karastergios" userId="2aa9c0a1-323b-48aa-83e0-abc8de3a69d0" providerId="ADAL" clId="{2AF15629-D206-478D-8F50-5A4055AB9D72}" dt="2024-02-14T08:15:03.864" v="3" actId="6549"/>
        <pc:sldMkLst>
          <pc:docMk/>
          <pc:sldMk cId="2776648146" sldId="4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8E698-056B-44C0-B263-96BCBA2ABC4A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69F4F-8276-4C1D-AFE4-DC516D7A1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92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155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451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76563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47080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894832">
              <a:spcBef>
                <a:spcPts val="0"/>
              </a:spcBef>
              <a:buNone/>
              <a:defRPr/>
            </a:pPr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69F304-ADA7-46EF-8A38-C4E5E6F640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4429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1200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CE87CA-6372-484F-B848-0FAB910620A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pPr marL="0" marR="0" lvl="0" indent="0" algn="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7857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2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solidFill>
              <a:srgbClr val="3D46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27800727-BEFA-4199-BF3F-02A14E0B6D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41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27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76024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22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328711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7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63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124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302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44156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51071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104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10066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550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308496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03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689008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380744"/>
            <a:ext cx="11599650" cy="5029200"/>
          </a:xfrm>
        </p:spPr>
        <p:txBody>
          <a:bodyPr>
            <a:noAutofit/>
          </a:bodyPr>
          <a:lstStyle>
            <a:lvl1pPr marL="230188" indent="-230188">
              <a:spcBef>
                <a:spcPts val="1800"/>
              </a:spcBef>
              <a:buClr>
                <a:schemeClr val="bg2"/>
              </a:buClr>
              <a:defRPr sz="2000">
                <a:solidFill>
                  <a:schemeClr val="bg2"/>
                </a:solidFill>
              </a:defRPr>
            </a:lvl1pPr>
            <a:lvl2pPr marL="684213" indent="-228600">
              <a:spcBef>
                <a:spcPts val="0"/>
              </a:spcBef>
              <a:spcAft>
                <a:spcPts val="200"/>
              </a:spcAft>
              <a:defRPr sz="1800">
                <a:solidFill>
                  <a:srgbClr val="4C4D4F"/>
                </a:solidFill>
                <a:latin typeface="PTCRaleway" panose="020B0503030101060003" pitchFamily="34" charset="0"/>
              </a:defRPr>
            </a:lvl2pPr>
            <a:lvl3pPr marL="1143000" indent="-228600">
              <a:spcBef>
                <a:spcPts val="0"/>
              </a:spcBef>
              <a:spcAft>
                <a:spcPts val="200"/>
              </a:spcAft>
              <a:defRPr sz="1600">
                <a:solidFill>
                  <a:srgbClr val="4C4D4F"/>
                </a:solidFill>
                <a:latin typeface="PTCRaleway" panose="020B0503030101060003" pitchFamily="34" charset="0"/>
              </a:defRPr>
            </a:lvl3pPr>
            <a:lvl4pPr marL="1428750" indent="-228600">
              <a:defRPr sz="1400">
                <a:solidFill>
                  <a:srgbClr val="4C4D4F"/>
                </a:solidFill>
              </a:defRPr>
            </a:lvl4pPr>
            <a:lvl5pPr marL="1827213" indent="-228600">
              <a:defRPr sz="1400">
                <a:solidFill>
                  <a:srgbClr val="4C4D4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 noChangeAspect="1"/>
          </p:cNvSpPr>
          <p:nvPr>
            <p:ph type="subTitle" idx="15"/>
          </p:nvPr>
        </p:nvSpPr>
        <p:spPr>
          <a:xfrm>
            <a:off x="287453" y="896112"/>
            <a:ext cx="11594592" cy="338328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tx1"/>
                </a:solidFill>
                <a:latin typeface="PTCRaleway" panose="020B05030301010600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96768" y="6711696"/>
            <a:ext cx="5998464" cy="10972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700" b="1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38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6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gray">
          <a:xfrm>
            <a:off x="0" y="6400800"/>
            <a:ext cx="12192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6"/>
          <p:cNvSpPr txBox="1">
            <a:spLocks noChangeArrowheads="1"/>
          </p:cNvSpPr>
          <p:nvPr userDrawn="1"/>
        </p:nvSpPr>
        <p:spPr bwMode="auto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266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614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662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86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4085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397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234030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9161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38995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8.png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5.sv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38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emf"/><Relationship Id="rId37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1" imgW="383" imgH="384" progId="TCLayout.ActiveDocument.1">
                  <p:embed/>
                </p:oleObj>
              </mc:Choice>
              <mc:Fallback>
                <p:oleObj name="think-cell Slide" r:id="rId31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3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77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9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8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slide" Target="slide2.xml"/><Relationship Id="rId5" Type="http://schemas.microsoft.com/office/2007/relationships/hdphoto" Target="../media/hdphoto2.wdp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3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2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6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3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"/>
          <a:stretch/>
        </p:blipFill>
        <p:spPr bwMode="auto">
          <a:xfrm>
            <a:off x="6410325" y="937824"/>
            <a:ext cx="5781675" cy="5920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0538" y="688023"/>
            <a:ext cx="10790237" cy="369887"/>
          </a:xfrm>
        </p:spPr>
        <p:txBody>
          <a:bodyPr>
            <a:noAutofit/>
          </a:bodyPr>
          <a:lstStyle/>
          <a:p>
            <a:r>
              <a:rPr lang="en-US" sz="2800" dirty="0"/>
              <a:t>CREO</a:t>
            </a:r>
            <a:r>
              <a:rPr lang="el-GR" sz="2800"/>
              <a:t> </a:t>
            </a:r>
            <a:r>
              <a:rPr lang="en-US" sz="2800"/>
              <a:t>PRISMATIC </a:t>
            </a:r>
            <a:r>
              <a:rPr lang="en-US" sz="2800" dirty="0"/>
              <a:t>AND MULTI-SURFACE MILLING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538" y="1256569"/>
            <a:ext cx="9966325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Achieve the highest quality, highest precision machining in the fastest time possible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484156" y="1855785"/>
            <a:ext cx="1510147" cy="148382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35010" y="1901168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manufacture prototype products and/or tooling for plastic injection molded and casted components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Basic toolpaths effective for machining intricate core and cavity geometries in mold machining, and for quickly machining large, complex structural components out of solid blocks of aluminum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484156" y="3388669"/>
            <a:ext cx="1510147" cy="94084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35014" y="3388669"/>
            <a:ext cx="4903834" cy="94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484156" y="4378567"/>
            <a:ext cx="1510147" cy="1004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35009" y="4460870"/>
            <a:ext cx="7634843" cy="8825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484156" y="5431795"/>
            <a:ext cx="1510147" cy="72709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35012" y="5431795"/>
            <a:ext cx="6781404" cy="7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Multi-surface 3-axis milling with 4- and 5-axis positioning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3 Axis Trajectory and basic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holemaking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 sequences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091288" y="1855791"/>
            <a:ext cx="0" cy="148382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091288" y="3388668"/>
            <a:ext cx="0" cy="9408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091288" y="4378564"/>
            <a:ext cx="0" cy="72709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091288" y="5154706"/>
            <a:ext cx="0" cy="10041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D:\000 - CAD Sales Enablement\000 - FY16 CAD Core Plays\SmartHomeSystemIcon.png">
            <a:hlinkClick r:id="rId4" action="ppaction://hlinksldjump"/>
            <a:extLst>
              <a:ext uri="{FF2B5EF4-FFF2-40B4-BE49-F238E27FC236}">
                <a16:creationId xmlns:a16="http://schemas.microsoft.com/office/drawing/2014/main" id="{A81C38E0-F173-462C-88B1-51C170BEE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A507514C-1EC3-4241-8BB8-BE0F9F22670F}"/>
              </a:ext>
            </a:extLst>
          </p:cNvPr>
          <p:cNvGrpSpPr/>
          <p:nvPr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FF71268-A3CB-4476-A9C3-04F69963511D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/>
                <a:ea typeface="+mn-ea"/>
                <a:cs typeface="+mn-cs"/>
              </a:endParaRPr>
            </a:p>
          </p:txBody>
        </p:sp>
        <p:sp>
          <p:nvSpPr>
            <p:cNvPr id="29" name="Freeform 4">
              <a:extLst>
                <a:ext uri="{FF2B5EF4-FFF2-40B4-BE49-F238E27FC236}">
                  <a16:creationId xmlns:a16="http://schemas.microsoft.com/office/drawing/2014/main" id="{1B34AD8F-D818-4ADA-BDFA-BC2A28AF96F4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60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CREO PRODUCTION MACHINING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506333" y="1190334"/>
            <a:ext cx="11043403" cy="681902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Rapidly creation and optimization of NC machining sequences to support production machining requirements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505261" y="1990407"/>
            <a:ext cx="1510147" cy="12379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56115" y="1892091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require NC programming capabilities and tool libraries to quickly create and optimize 3-axis milling, 2- and 4-axis turning, and 2- and 4-axis wire EDM toolpaths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Production Machining provides low-level NC sequence editing for toolpath control and NC toolpath optimization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505261" y="3277358"/>
            <a:ext cx="1510147" cy="102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56119" y="3290324"/>
            <a:ext cx="4903834" cy="94084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505261" y="4348534"/>
            <a:ext cx="1510147" cy="89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56113" y="4408675"/>
            <a:ext cx="8315567" cy="7270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505261" y="5289330"/>
            <a:ext cx="1510147" cy="10041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56116" y="5292073"/>
            <a:ext cx="7013051" cy="1004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All the capabilities of PTC Creo Prismatic and Multi-surface Milling, :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Support for CNC mills, 2- and 4-axis CNC lathes, 2- and 4-axis CNC wire EDM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Low-level NC sequence editing for precise toolpath control and optimization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Tools to define step-by-step production planning instructions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112393" y="1990412"/>
            <a:ext cx="0" cy="12378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112393" y="3277358"/>
            <a:ext cx="0" cy="1022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112393" y="4348534"/>
            <a:ext cx="0" cy="8917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112393" y="5289327"/>
            <a:ext cx="0" cy="10041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>
            <a:extLst>
              <a:ext uri="{FF2B5EF4-FFF2-40B4-BE49-F238E27FC236}">
                <a16:creationId xmlns:a16="http://schemas.microsoft.com/office/drawing/2014/main" id="{7C2F43E1-8A61-4040-8F88-3762AA2E8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364" y="1991982"/>
            <a:ext cx="4194124" cy="2397851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9">
            <a:extLst>
              <a:ext uri="{FF2B5EF4-FFF2-40B4-BE49-F238E27FC236}">
                <a16:creationId xmlns:a16="http://schemas.microsoft.com/office/drawing/2014/main" id="{82E1423E-ABDD-4239-9AF7-01C0A7A7F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937" y="4141912"/>
            <a:ext cx="3284963" cy="1658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 descr="D:\000 - CAD Sales Enablement\000 - FY16 CAD Core Plays\SmartHomeSystemIcon.png">
            <a:hlinkClick r:id="rId6" action="ppaction://hlinksldjump"/>
            <a:extLst>
              <a:ext uri="{FF2B5EF4-FFF2-40B4-BE49-F238E27FC236}">
                <a16:creationId xmlns:a16="http://schemas.microsoft.com/office/drawing/2014/main" id="{A5FB030F-07FC-4B60-889C-BC1B7559D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95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CREO COMPLETE MACHINING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94" y="1184446"/>
            <a:ext cx="9966325" cy="339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Powerful, comprehensive NC machining capabilities to meet all production machining needs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5E3489-DCA3-4FCD-9F05-F293785A7E14}"/>
              </a:ext>
            </a:extLst>
          </p:cNvPr>
          <p:cNvSpPr/>
          <p:nvPr/>
        </p:nvSpPr>
        <p:spPr>
          <a:xfrm>
            <a:off x="495300" y="2022332"/>
            <a:ext cx="1510147" cy="123790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DCAAED-84E9-4F97-9FFD-EBB52470F7BF}"/>
              </a:ext>
            </a:extLst>
          </p:cNvPr>
          <p:cNvSpPr/>
          <p:nvPr/>
        </p:nvSpPr>
        <p:spPr>
          <a:xfrm>
            <a:off x="2146154" y="1945788"/>
            <a:ext cx="5476862" cy="14142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Customers that require a complete NC programming solution to support advanced 2.5- to 5-axis CNC milling strategies, turning and wire EDM</a:t>
            </a:r>
          </a:p>
          <a:p>
            <a:pPr marL="173038" marR="0" lvl="1" indent="-173038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Complete Machining provides support for advanced machining strategies and toolpath optimization for Multi-Tasking Machines.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44CF20-4ECC-4F1D-836F-920A75476ECB}"/>
              </a:ext>
            </a:extLst>
          </p:cNvPr>
          <p:cNvSpPr/>
          <p:nvPr/>
        </p:nvSpPr>
        <p:spPr>
          <a:xfrm>
            <a:off x="495300" y="3309283"/>
            <a:ext cx="1510147" cy="10221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16AAAF-AE1C-4655-B685-A8D78F93D40B}"/>
              </a:ext>
            </a:extLst>
          </p:cNvPr>
          <p:cNvSpPr/>
          <p:nvPr/>
        </p:nvSpPr>
        <p:spPr>
          <a:xfrm>
            <a:off x="2146158" y="3354907"/>
            <a:ext cx="4903834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043316-96F9-4DAC-AC5A-CE2D04B04242}"/>
              </a:ext>
            </a:extLst>
          </p:cNvPr>
          <p:cNvSpPr/>
          <p:nvPr/>
        </p:nvSpPr>
        <p:spPr>
          <a:xfrm>
            <a:off x="495300" y="4380459"/>
            <a:ext cx="1510147" cy="89174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690AA49-735E-4612-AC80-5422EEF10633}"/>
              </a:ext>
            </a:extLst>
          </p:cNvPr>
          <p:cNvSpPr/>
          <p:nvPr/>
        </p:nvSpPr>
        <p:spPr>
          <a:xfrm>
            <a:off x="2146153" y="4353512"/>
            <a:ext cx="6366476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435FD83-3A57-4EFC-8216-E3DCE4659B7B}"/>
              </a:ext>
            </a:extLst>
          </p:cNvPr>
          <p:cNvSpPr/>
          <p:nvPr/>
        </p:nvSpPr>
        <p:spPr>
          <a:xfrm>
            <a:off x="495300" y="5321255"/>
            <a:ext cx="1510147" cy="109728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8C93522-5A81-40A5-834A-7CC7643CB426}"/>
              </a:ext>
            </a:extLst>
          </p:cNvPr>
          <p:cNvSpPr/>
          <p:nvPr/>
        </p:nvSpPr>
        <p:spPr>
          <a:xfrm>
            <a:off x="2146156" y="5327628"/>
            <a:ext cx="6781404" cy="1004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All the capabilities of Creo Production Machining Extension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Comprehensive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holemaking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4D585A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2.5- to 5-axis milling (advanced machining strategies)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Live tooling and multi-task machines synchronization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C01434-13A4-4F64-B87A-4296F3314D61}"/>
              </a:ext>
            </a:extLst>
          </p:cNvPr>
          <p:cNvCxnSpPr>
            <a:cxnSpLocks/>
          </p:cNvCxnSpPr>
          <p:nvPr/>
        </p:nvCxnSpPr>
        <p:spPr>
          <a:xfrm>
            <a:off x="2102432" y="2022337"/>
            <a:ext cx="0" cy="123789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8A5F26C-9660-4751-A79E-88A72B4D13A2}"/>
              </a:ext>
            </a:extLst>
          </p:cNvPr>
          <p:cNvCxnSpPr>
            <a:cxnSpLocks/>
          </p:cNvCxnSpPr>
          <p:nvPr/>
        </p:nvCxnSpPr>
        <p:spPr>
          <a:xfrm>
            <a:off x="2102432" y="3309283"/>
            <a:ext cx="0" cy="102212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5330E7B-00D0-482F-AD05-35AD34041B75}"/>
              </a:ext>
            </a:extLst>
          </p:cNvPr>
          <p:cNvCxnSpPr>
            <a:cxnSpLocks/>
          </p:cNvCxnSpPr>
          <p:nvPr/>
        </p:nvCxnSpPr>
        <p:spPr>
          <a:xfrm>
            <a:off x="2102432" y="4380459"/>
            <a:ext cx="0" cy="891745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DD4CD68-1370-440F-BE7C-0B29EF75CAEF}"/>
              </a:ext>
            </a:extLst>
          </p:cNvPr>
          <p:cNvCxnSpPr>
            <a:cxnSpLocks/>
          </p:cNvCxnSpPr>
          <p:nvPr/>
        </p:nvCxnSpPr>
        <p:spPr>
          <a:xfrm>
            <a:off x="2102432" y="5321252"/>
            <a:ext cx="0" cy="109728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083A8A5-BFE0-43CC-B204-6E0E75B01DA4}"/>
              </a:ext>
            </a:extLst>
          </p:cNvPr>
          <p:cNvGrpSpPr/>
          <p:nvPr/>
        </p:nvGrpSpPr>
        <p:grpSpPr>
          <a:xfrm>
            <a:off x="7719053" y="2074076"/>
            <a:ext cx="4075904" cy="4290418"/>
            <a:chOff x="8051999" y="1981200"/>
            <a:chExt cx="4075904" cy="4290418"/>
          </a:xfrm>
        </p:grpSpPr>
        <p:pic>
          <p:nvPicPr>
            <p:cNvPr id="28" name="Picture 3" descr="D:\000 - CAD Sales Enablement\PTC Creo Manufacturing\images\maxresdefault.jpg">
              <a:extLst>
                <a:ext uri="{FF2B5EF4-FFF2-40B4-BE49-F238E27FC236}">
                  <a16:creationId xmlns:a16="http://schemas.microsoft.com/office/drawing/2014/main" id="{EDD21713-DCC9-4E27-94CF-EDCDF22E63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33"/>
            <a:stretch/>
          </p:blipFill>
          <p:spPr bwMode="auto">
            <a:xfrm>
              <a:off x="10238068" y="1981200"/>
              <a:ext cx="1889834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4" descr="D:\000 - CAD Sales Enablement\PTC Creo Manufacturing\images\5-axis-impeller.jpg">
              <a:extLst>
                <a:ext uri="{FF2B5EF4-FFF2-40B4-BE49-F238E27FC236}">
                  <a16:creationId xmlns:a16="http://schemas.microsoft.com/office/drawing/2014/main" id="{954FD470-7B69-4D0B-9C40-E8B3C9487D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999" y="1981200"/>
              <a:ext cx="2080463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5" descr="D:\000 - CAD Sales Enablement\PTC Creo Manufacturing\images\shoe_mold.jpg">
              <a:extLst>
                <a:ext uri="{FF2B5EF4-FFF2-40B4-BE49-F238E27FC236}">
                  <a16:creationId xmlns:a16="http://schemas.microsoft.com/office/drawing/2014/main" id="{53D11EA4-0315-4474-8100-099C3AC69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65009" y="3447584"/>
              <a:ext cx="1801749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6" descr="D:\000 - CAD Sales Enablement\PTC Creo Manufacturing\images\5918799_orig.jpg">
              <a:extLst>
                <a:ext uri="{FF2B5EF4-FFF2-40B4-BE49-F238E27FC236}">
                  <a16:creationId xmlns:a16="http://schemas.microsoft.com/office/drawing/2014/main" id="{8290489D-01C2-463B-A7F8-AABBCB5BE9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4970" y="3447584"/>
              <a:ext cx="1642933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2" descr="D:\000 - CAD Sales Enablement\PTC Creo Manufacturing\images\turbomill_i_2_copy-2.jpg">
              <a:extLst>
                <a:ext uri="{FF2B5EF4-FFF2-40B4-BE49-F238E27FC236}">
                  <a16:creationId xmlns:a16="http://schemas.microsoft.com/office/drawing/2014/main" id="{00CDD93E-3C03-4CD9-86A8-73730EB3E2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6561" y="4920306"/>
              <a:ext cx="2031340" cy="1351312"/>
            </a:xfrm>
            <a:prstGeom prst="rect">
              <a:avLst/>
            </a:prstGeom>
            <a:noFill/>
            <a:ln w="9525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6" name="Picture 2" descr="D:\000 - CAD Sales Enablement\000 - FY16 CAD Core Plays\SmartHomeSystemIcon.png">
            <a:hlinkClick r:id="rId8" action="ppaction://hlinksldjump"/>
            <a:extLst>
              <a:ext uri="{FF2B5EF4-FFF2-40B4-BE49-F238E27FC236}">
                <a16:creationId xmlns:a16="http://schemas.microsoft.com/office/drawing/2014/main" id="{7B5AB4A1-5B8B-4E5C-90C7-3263660E8F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97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HIGH SPEED MILLING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201681"/>
            <a:ext cx="104076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dirty="0"/>
              <a:t>Rapid turn-around and delivery of production </a:t>
            </a:r>
            <a:r>
              <a:rPr lang="en-GB" sz="2000" dirty="0" err="1"/>
              <a:t>mold</a:t>
            </a:r>
            <a:r>
              <a:rPr lang="en-GB" sz="2000" dirty="0"/>
              <a:t>, die, electrode and prototype parts </a:t>
            </a:r>
            <a:endParaRPr lang="en-US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EF787B-CE3D-4861-B7D3-AE6BD3F7D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2444" y="1561170"/>
            <a:ext cx="6138605" cy="5296830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9FC7C03-D95E-47F4-9839-AB621006BBB3}"/>
              </a:ext>
            </a:extLst>
          </p:cNvPr>
          <p:cNvCxnSpPr>
            <a:cxnSpLocks/>
          </p:cNvCxnSpPr>
          <p:nvPr/>
        </p:nvCxnSpPr>
        <p:spPr>
          <a:xfrm flipV="1">
            <a:off x="9644349" y="2833190"/>
            <a:ext cx="866558" cy="418730"/>
          </a:xfrm>
          <a:prstGeom prst="straightConnector1">
            <a:avLst/>
          </a:prstGeom>
          <a:ln w="254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5F8A4B-F15C-4072-B666-4343364F202D}"/>
              </a:ext>
            </a:extLst>
          </p:cNvPr>
          <p:cNvGrpSpPr/>
          <p:nvPr/>
        </p:nvGrpSpPr>
        <p:grpSpPr>
          <a:xfrm>
            <a:off x="8561423" y="3307231"/>
            <a:ext cx="2167517" cy="1354217"/>
            <a:chOff x="6846136" y="3411476"/>
            <a:chExt cx="2080007" cy="129954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C075EB-622D-4DE3-A566-FA74CE3DAFDC}"/>
                </a:ext>
              </a:extLst>
            </p:cNvPr>
            <p:cNvSpPr txBox="1"/>
            <p:nvPr/>
          </p:nvSpPr>
          <p:spPr>
            <a:xfrm>
              <a:off x="6846136" y="3411476"/>
              <a:ext cx="2014241" cy="129954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Creo High Speed Milling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Rough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Rest  Rough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Finish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 HSM Rest Finish</a:t>
              </a: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99A92DE-1BE7-4A26-B417-A16F6BAB9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9022" y="3615220"/>
              <a:ext cx="2057121" cy="33723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AA30C6-C119-4E35-9E68-6C5B1D9AD8C3}"/>
              </a:ext>
            </a:extLst>
          </p:cNvPr>
          <p:cNvCxnSpPr/>
          <p:nvPr/>
        </p:nvCxnSpPr>
        <p:spPr>
          <a:xfrm>
            <a:off x="8559758" y="3242087"/>
            <a:ext cx="2169182" cy="0"/>
          </a:xfrm>
          <a:prstGeom prst="line">
            <a:avLst/>
          </a:prstGeom>
          <a:ln w="25400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A51D05E-35E2-4621-A4DB-76906BD438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20"/>
          <a:stretch/>
        </p:blipFill>
        <p:spPr>
          <a:xfrm>
            <a:off x="7808551" y="1779803"/>
            <a:ext cx="4292753" cy="1029353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30DC26-A762-4C43-AD67-41DCC24BAA88}"/>
              </a:ext>
            </a:extLst>
          </p:cNvPr>
          <p:cNvSpPr/>
          <p:nvPr/>
        </p:nvSpPr>
        <p:spPr>
          <a:xfrm>
            <a:off x="9532322" y="2549485"/>
            <a:ext cx="1571850" cy="259673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4A45D-F0B7-4BB9-8DE2-7FBA4C1607FE}"/>
              </a:ext>
            </a:extLst>
          </p:cNvPr>
          <p:cNvSpPr/>
          <p:nvPr/>
        </p:nvSpPr>
        <p:spPr>
          <a:xfrm>
            <a:off x="520622" y="2032404"/>
            <a:ext cx="1510147" cy="9144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905EC-C1CB-45DA-8211-2D63429090E3}"/>
              </a:ext>
            </a:extLst>
          </p:cNvPr>
          <p:cNvSpPr/>
          <p:nvPr/>
        </p:nvSpPr>
        <p:spPr>
          <a:xfrm>
            <a:off x="2171476" y="2018411"/>
            <a:ext cx="5781662" cy="95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Customers that requires high speed 3-axis machining capabilities for mold, die, electrode and prototype machining 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 speed machining capabilities optimized for mold, die, electrode and prototype machining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6A9C-DEF6-44FC-BC95-76D4C6EFD4D9}"/>
              </a:ext>
            </a:extLst>
          </p:cNvPr>
          <p:cNvSpPr/>
          <p:nvPr/>
        </p:nvSpPr>
        <p:spPr>
          <a:xfrm>
            <a:off x="520622" y="3001937"/>
            <a:ext cx="1510147" cy="104317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20C12-E3FB-4E8A-8D56-BB33E127756E}"/>
              </a:ext>
            </a:extLst>
          </p:cNvPr>
          <p:cNvSpPr/>
          <p:nvPr/>
        </p:nvSpPr>
        <p:spPr>
          <a:xfrm>
            <a:off x="2171479" y="3015790"/>
            <a:ext cx="4859947" cy="11336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B8766-DC22-4388-A687-564398463E5C}"/>
              </a:ext>
            </a:extLst>
          </p:cNvPr>
          <p:cNvSpPr/>
          <p:nvPr/>
        </p:nvSpPr>
        <p:spPr>
          <a:xfrm>
            <a:off x="520622" y="4105186"/>
            <a:ext cx="1510147" cy="89580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133A0-781A-4D68-9987-E1DBBD1C8258}"/>
              </a:ext>
            </a:extLst>
          </p:cNvPr>
          <p:cNvSpPr/>
          <p:nvPr/>
        </p:nvSpPr>
        <p:spPr>
          <a:xfrm>
            <a:off x="2171475" y="4105186"/>
            <a:ext cx="6363715" cy="895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006D6-11AE-4651-867F-0BF467B5750D}"/>
              </a:ext>
            </a:extLst>
          </p:cNvPr>
          <p:cNvSpPr/>
          <p:nvPr/>
        </p:nvSpPr>
        <p:spPr>
          <a:xfrm>
            <a:off x="520622" y="5049751"/>
            <a:ext cx="1510147" cy="135808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813736-CAA4-4754-9578-CB6F95816D47}"/>
              </a:ext>
            </a:extLst>
          </p:cNvPr>
          <p:cNvSpPr/>
          <p:nvPr/>
        </p:nvSpPr>
        <p:spPr>
          <a:xfrm>
            <a:off x="2171477" y="5098267"/>
            <a:ext cx="4859957" cy="1266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High-speed 3-axis milling powered by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ModuleWorks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344488" marR="0" lvl="2" indent="-1571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Adaptive roughing and rest roughing</a:t>
            </a:r>
          </a:p>
          <a:p>
            <a:pPr marL="344488" marR="0" lvl="2" indent="-1571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Blip>
                <a:blip r:embed="rId6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Finishing and rest finishing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3-axis trajectory milling </a:t>
            </a: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Basic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holemaking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69863" marR="0" lvl="1" indent="-169863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AF89E-5FC4-4CBB-96BE-7E5C85C3BBD1}"/>
              </a:ext>
            </a:extLst>
          </p:cNvPr>
          <p:cNvCxnSpPr>
            <a:cxnSpLocks/>
          </p:cNvCxnSpPr>
          <p:nvPr/>
        </p:nvCxnSpPr>
        <p:spPr>
          <a:xfrm>
            <a:off x="2127754" y="2032409"/>
            <a:ext cx="0" cy="9144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524D6-E760-417D-9B01-13B1A1C5F6C2}"/>
              </a:ext>
            </a:extLst>
          </p:cNvPr>
          <p:cNvCxnSpPr>
            <a:cxnSpLocks/>
          </p:cNvCxnSpPr>
          <p:nvPr/>
        </p:nvCxnSpPr>
        <p:spPr>
          <a:xfrm>
            <a:off x="2127754" y="3001936"/>
            <a:ext cx="0" cy="104241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9E4750-B6C2-4D2F-ACCB-21A11973D0E4}"/>
              </a:ext>
            </a:extLst>
          </p:cNvPr>
          <p:cNvCxnSpPr>
            <a:cxnSpLocks/>
          </p:cNvCxnSpPr>
          <p:nvPr/>
        </p:nvCxnSpPr>
        <p:spPr>
          <a:xfrm>
            <a:off x="2127754" y="4105183"/>
            <a:ext cx="0" cy="895807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3E293-38F0-43F0-B19B-2D31E87DB8E7}"/>
              </a:ext>
            </a:extLst>
          </p:cNvPr>
          <p:cNvCxnSpPr>
            <a:cxnSpLocks/>
          </p:cNvCxnSpPr>
          <p:nvPr/>
        </p:nvCxnSpPr>
        <p:spPr>
          <a:xfrm>
            <a:off x="2127754" y="5049748"/>
            <a:ext cx="0" cy="1358088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000 - CAD Sales Enablement\000 - FY16 CAD Core Plays\SmartHomeSystemIcon.png">
            <a:hlinkClick r:id="rId7" action="ppaction://hlinksldjump"/>
            <a:extLst>
              <a:ext uri="{FF2B5EF4-FFF2-40B4-BE49-F238E27FC236}">
                <a16:creationId xmlns:a16="http://schemas.microsoft.com/office/drawing/2014/main" id="{2A29C780-A0D1-4A03-B195-6EAD2F2D7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EF0D741C-BBAC-490F-9AAD-BBCAE48688C0}"/>
              </a:ext>
            </a:extLst>
          </p:cNvPr>
          <p:cNvGrpSpPr/>
          <p:nvPr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CE7A86F-9D4B-4D73-B1A1-B2CB51F7FE78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/>
                <a:ea typeface="+mn-ea"/>
                <a:cs typeface="+mn-cs"/>
              </a:endParaRPr>
            </a:p>
          </p:txBody>
        </p:sp>
        <p:sp>
          <p:nvSpPr>
            <p:cNvPr id="37" name="Freeform 4">
              <a:extLst>
                <a:ext uri="{FF2B5EF4-FFF2-40B4-BE49-F238E27FC236}">
                  <a16:creationId xmlns:a16="http://schemas.microsoft.com/office/drawing/2014/main" id="{522CB3DE-E8E9-4697-A36F-349499C27E70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13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 dirty="0"/>
              <a:t>CREO HIGH SPEED MILLING ADVANCED EXTENSION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5300" y="1200833"/>
            <a:ext cx="10407650" cy="46672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GB" sz="2000" dirty="0"/>
              <a:t>Rapid creation and computation of 3- and 5-axis high-speed milling sequences 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84A45D-F0B7-4BB9-8DE2-7FBA4C1607FE}"/>
              </a:ext>
            </a:extLst>
          </p:cNvPr>
          <p:cNvSpPr/>
          <p:nvPr/>
        </p:nvSpPr>
        <p:spPr>
          <a:xfrm>
            <a:off x="489510" y="1764423"/>
            <a:ext cx="1510147" cy="82296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Who Needs It?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FE905EC-C1CB-45DA-8211-2D63429090E3}"/>
              </a:ext>
            </a:extLst>
          </p:cNvPr>
          <p:cNvSpPr/>
          <p:nvPr/>
        </p:nvSpPr>
        <p:spPr>
          <a:xfrm>
            <a:off x="2140364" y="1686235"/>
            <a:ext cx="5781662" cy="9593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Customers that requires 3- and 5-axis high speed machining capabilities for rapid production and manufacturing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High speed machining increases manufacturing efficiency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productivity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BDB6A9C-DEF6-44FC-BC95-76D4C6EFD4D9}"/>
              </a:ext>
            </a:extLst>
          </p:cNvPr>
          <p:cNvSpPr/>
          <p:nvPr/>
        </p:nvSpPr>
        <p:spPr>
          <a:xfrm>
            <a:off x="489510" y="2657754"/>
            <a:ext cx="1510147" cy="810543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Business Value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320C12-E3FB-4E8A-8D56-BB33E127756E}"/>
              </a:ext>
            </a:extLst>
          </p:cNvPr>
          <p:cNvSpPr/>
          <p:nvPr/>
        </p:nvSpPr>
        <p:spPr>
          <a:xfrm>
            <a:off x="2140367" y="2591556"/>
            <a:ext cx="493640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Accelerate time-to-market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Improve quality of manufactured products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Reduce development and manufacturing costs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Increase customer satisfaction and win new business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88B8766-DC22-4388-A687-564398463E5C}"/>
              </a:ext>
            </a:extLst>
          </p:cNvPr>
          <p:cNvSpPr/>
          <p:nvPr/>
        </p:nvSpPr>
        <p:spPr>
          <a:xfrm>
            <a:off x="489510" y="3532628"/>
            <a:ext cx="1510147" cy="11434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Process Improvement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AB133A0-781A-4D68-9987-E1DBBD1C8258}"/>
              </a:ext>
            </a:extLst>
          </p:cNvPr>
          <p:cNvSpPr/>
          <p:nvPr/>
        </p:nvSpPr>
        <p:spPr>
          <a:xfrm>
            <a:off x="2140362" y="3529369"/>
            <a:ext cx="5515834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Integral CAD/CAM supporting concurrent design and manufacturing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Automatic change propagation and associative update of NC toolpaths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D585A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Automated creation of manufacturing process documentation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36006D6-11AE-4651-867F-0BF467B5750D}"/>
              </a:ext>
            </a:extLst>
          </p:cNvPr>
          <p:cNvSpPr/>
          <p:nvPr/>
        </p:nvSpPr>
        <p:spPr>
          <a:xfrm>
            <a:off x="489510" y="4774990"/>
            <a:ext cx="1510147" cy="164592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Technology/ Capability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B813736-CAA4-4754-9578-CB6F95816D47}"/>
              </a:ext>
            </a:extLst>
          </p:cNvPr>
          <p:cNvSpPr/>
          <p:nvPr/>
        </p:nvSpPr>
        <p:spPr>
          <a:xfrm>
            <a:off x="2140365" y="4708893"/>
            <a:ext cx="5163950" cy="18193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1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All the capabilities of Creo High Speed Milling </a:t>
            </a: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High-speed milling (HSM) roughing, rest roughing,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including automatic 3+2 axis roughing and rest roughing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3to5 axis high-speed milling (HSM) conversion for finish </a:t>
            </a:r>
            <a:b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</a:b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and rest finish toolpaths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0" indent="-174625" algn="l" defTabSz="1086775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5 axis auto deburring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Comprehensive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holemaking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 </a:t>
            </a:r>
          </a:p>
          <a:p>
            <a:pPr marL="174625" marR="0" lvl="1" indent="-174625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CC04A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GPOST: NC Post-Processor generator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39AF89E-5FC4-4CBB-96BE-7E5C85C3BBD1}"/>
              </a:ext>
            </a:extLst>
          </p:cNvPr>
          <p:cNvCxnSpPr>
            <a:cxnSpLocks/>
          </p:cNvCxnSpPr>
          <p:nvPr/>
        </p:nvCxnSpPr>
        <p:spPr>
          <a:xfrm>
            <a:off x="2096642" y="1764428"/>
            <a:ext cx="0" cy="82296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E524D6-E760-417D-9B01-13B1A1C5F6C2}"/>
              </a:ext>
            </a:extLst>
          </p:cNvPr>
          <p:cNvCxnSpPr>
            <a:cxnSpLocks/>
          </p:cNvCxnSpPr>
          <p:nvPr/>
        </p:nvCxnSpPr>
        <p:spPr>
          <a:xfrm>
            <a:off x="2096642" y="2657753"/>
            <a:ext cx="0" cy="81054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F9E4750-B6C2-4D2F-ACCB-21A11973D0E4}"/>
              </a:ext>
            </a:extLst>
          </p:cNvPr>
          <p:cNvCxnSpPr>
            <a:cxnSpLocks/>
          </p:cNvCxnSpPr>
          <p:nvPr/>
        </p:nvCxnSpPr>
        <p:spPr>
          <a:xfrm>
            <a:off x="2096642" y="3532629"/>
            <a:ext cx="0" cy="114300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53E293-38F0-43F0-B19B-2D31E87DB8E7}"/>
              </a:ext>
            </a:extLst>
          </p:cNvPr>
          <p:cNvCxnSpPr>
            <a:cxnSpLocks/>
          </p:cNvCxnSpPr>
          <p:nvPr/>
        </p:nvCxnSpPr>
        <p:spPr>
          <a:xfrm>
            <a:off x="2096642" y="4774989"/>
            <a:ext cx="0" cy="164592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7DC70161-65D4-4A13-B307-7BC03AF96C9A}"/>
              </a:ext>
            </a:extLst>
          </p:cNvPr>
          <p:cNvGrpSpPr/>
          <p:nvPr/>
        </p:nvGrpSpPr>
        <p:grpSpPr>
          <a:xfrm>
            <a:off x="7531453" y="1594695"/>
            <a:ext cx="4495044" cy="1388397"/>
            <a:chOff x="7585883" y="1387865"/>
            <a:chExt cx="4495044" cy="1388397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F9D88160-9C6F-4A83-8ABC-2AD77061ED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29008" y="1717694"/>
              <a:ext cx="4451919" cy="1058568"/>
            </a:xfrm>
            <a:prstGeom prst="rect">
              <a:avLst/>
            </a:prstGeom>
            <a:ln w="9525">
              <a:solidFill>
                <a:schemeClr val="bg2"/>
              </a:solidFill>
            </a:ln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B1023CE-411D-4A8D-A41E-5DE1CCB62607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85883" y="1387865"/>
              <a:ext cx="4495043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890B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Creo High Speed Milling Advanced 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C09E101-A8FA-41AB-AC65-4ABDE28E8977}"/>
                </a:ext>
              </a:extLst>
            </p:cNvPr>
            <p:cNvSpPr txBox="1"/>
            <p:nvPr/>
          </p:nvSpPr>
          <p:spPr>
            <a:xfrm>
              <a:off x="7926398" y="2617546"/>
              <a:ext cx="1277594" cy="152349"/>
            </a:xfrm>
            <a:prstGeom prst="rect">
              <a:avLst/>
            </a:prstGeom>
            <a:ln>
              <a:noFill/>
            </a:ln>
          </p:spPr>
          <p:txBody>
            <a:bodyPr vert="horz" wrap="non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EB6D00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(3 and 5-axis HSM)</a:t>
              </a:r>
              <a:endParaRPr kumimoji="0" lang="en-CA" sz="1100" b="1" i="0" u="none" strike="noStrike" kern="1200" cap="none" spc="0" normalizeH="0" baseline="0" noProof="0" dirty="0">
                <a:ln>
                  <a:noFill/>
                </a:ln>
                <a:solidFill>
                  <a:srgbClr val="EB6D00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EBB5A02-D1FF-4321-87D0-535FFF7C324A}"/>
              </a:ext>
            </a:extLst>
          </p:cNvPr>
          <p:cNvGrpSpPr/>
          <p:nvPr/>
        </p:nvGrpSpPr>
        <p:grpSpPr>
          <a:xfrm>
            <a:off x="7606121" y="3072762"/>
            <a:ext cx="4474805" cy="1200329"/>
            <a:chOff x="6846136" y="3411476"/>
            <a:chExt cx="4474805" cy="1200329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37893C1-D84D-4E6A-93CD-A9D81110A49F}"/>
                </a:ext>
              </a:extLst>
            </p:cNvPr>
            <p:cNvSpPr txBox="1"/>
            <p:nvPr/>
          </p:nvSpPr>
          <p:spPr>
            <a:xfrm>
              <a:off x="6846136" y="3411476"/>
              <a:ext cx="4474805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1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Expanded partnership with ModuleWorks</a:t>
              </a:r>
              <a:b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</a:b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Includes existing 3-axis HSM capabilities </a:t>
              </a:r>
            </a:p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A" sz="1500" b="1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rPr>
                <a:t>Adds 7 new 5-axis HSM toolpaths </a:t>
              </a: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28489C5A-61F9-46FF-8EC3-555941CCA2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69022" y="3540368"/>
              <a:ext cx="2057121" cy="337233"/>
            </a:xfrm>
            <a:prstGeom prst="rect">
              <a:avLst/>
            </a:prstGeom>
            <a:ln w="12700">
              <a:solidFill>
                <a:schemeClr val="bg1">
                  <a:lumMod val="75000"/>
                </a:schemeClr>
              </a:solidFill>
            </a:ln>
          </p:spPr>
        </p:pic>
      </p:grpSp>
      <p:sp>
        <p:nvSpPr>
          <p:cNvPr id="39" name="Explosion: 14 Points 38">
            <a:extLst>
              <a:ext uri="{FF2B5EF4-FFF2-40B4-BE49-F238E27FC236}">
                <a16:creationId xmlns:a16="http://schemas.microsoft.com/office/drawing/2014/main" id="{7F7FD82E-8B32-4CCC-A8A0-9A1B8B35DF53}"/>
              </a:ext>
            </a:extLst>
          </p:cNvPr>
          <p:cNvSpPr/>
          <p:nvPr/>
        </p:nvSpPr>
        <p:spPr>
          <a:xfrm>
            <a:off x="10451867" y="2246978"/>
            <a:ext cx="2057121" cy="1200329"/>
          </a:xfrm>
          <a:prstGeom prst="irregularSeal2">
            <a:avLst/>
          </a:prstGeom>
          <a:solidFill>
            <a:schemeClr val="accent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New in Creo 8.0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B3BBBB66-BF74-43B3-94B1-EFBF599D45B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209" b="5740"/>
          <a:stretch/>
        </p:blipFill>
        <p:spPr>
          <a:xfrm>
            <a:off x="7656195" y="4700679"/>
            <a:ext cx="2661915" cy="181935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64FB6E7-D07E-4F7C-8517-C6717C5A86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9697"/>
          <a:stretch/>
        </p:blipFill>
        <p:spPr>
          <a:xfrm>
            <a:off x="9720429" y="4347764"/>
            <a:ext cx="1629059" cy="1181227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064B2E5-910D-4E37-B423-B2F410AD215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17988" b="20797"/>
          <a:stretch/>
        </p:blipFill>
        <p:spPr>
          <a:xfrm>
            <a:off x="10451867" y="5299821"/>
            <a:ext cx="1629059" cy="1220215"/>
          </a:xfrm>
          <a:prstGeom prst="rect">
            <a:avLst/>
          </a:prstGeom>
          <a:ln w="9525">
            <a:solidFill>
              <a:schemeClr val="bg2"/>
            </a:solidFill>
          </a:ln>
        </p:spPr>
      </p:pic>
      <p:pic>
        <p:nvPicPr>
          <p:cNvPr id="40" name="Picture 2" descr="D:\000 - CAD Sales Enablement\000 - FY16 CAD Core Plays\SmartHomeSystemIcon.png">
            <a:hlinkClick r:id="rId8" action="ppaction://hlinksldjump"/>
            <a:extLst>
              <a:ext uri="{FF2B5EF4-FFF2-40B4-BE49-F238E27FC236}">
                <a16:creationId xmlns:a16="http://schemas.microsoft.com/office/drawing/2014/main" id="{B98B65F0-56A5-4181-829D-8766F688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768126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64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7">
            <a:extLst>
              <a:ext uri="{FF2B5EF4-FFF2-40B4-BE49-F238E27FC236}">
                <a16:creationId xmlns:a16="http://schemas.microsoft.com/office/drawing/2014/main" id="{219AAD19-813D-4C3D-9A80-CB62CAA08099}"/>
              </a:ext>
            </a:extLst>
          </p:cNvPr>
          <p:cNvGraphicFramePr>
            <a:graphicFrameLocks/>
          </p:cNvGraphicFramePr>
          <p:nvPr/>
        </p:nvGraphicFramePr>
        <p:xfrm>
          <a:off x="495300" y="1178857"/>
          <a:ext cx="11247120" cy="5197109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60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78261603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65692408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204133981"/>
                    </a:ext>
                  </a:extLst>
                </a:gridCol>
              </a:tblGrid>
              <a:tr h="75782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Times New Roman"/>
                      </a:endParaRPr>
                    </a:p>
                  </a:txBody>
                  <a:tcPr marL="59027" marR="59027" marT="0" marB="0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bg1"/>
                          </a:solidFill>
                        </a:rPr>
                        <a:t>Functionality</a:t>
                      </a:r>
                      <a:endParaRPr lang="en-US" sz="1100" dirty="0">
                        <a:solidFill>
                          <a:schemeClr val="bg1"/>
                        </a:solidFill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Prismatic &amp; Multi-Surface Milling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Production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Complete Machining</a:t>
                      </a:r>
                      <a:endParaRPr lang="en-US" sz="800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</a:rPr>
                        <a:t>High Speed Milling</a:t>
                      </a:r>
                      <a:endParaRPr lang="en-US" sz="800" b="1" dirty="0">
                        <a:solidFill>
                          <a:schemeClr val="bg1"/>
                        </a:solidFill>
                        <a:latin typeface="+mn-lt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High Speed Milling Advanced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solidFill>
                            <a:schemeClr val="bg1"/>
                          </a:solidFill>
                          <a:latin typeface="+mn-lt"/>
                          <a:ea typeface="MS Mincho"/>
                          <a:cs typeface="Arial" panose="020B0604020202020204" pitchFamily="34" charset="0"/>
                        </a:rPr>
                        <a:t>NC Sheetmetal</a:t>
                      </a:r>
                    </a:p>
                  </a:txBody>
                  <a:tcPr marL="59027" marR="59027" marT="0" marB="0" vert="vert27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D58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796">
                <a:tc rowSpan="1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NC Machine type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73108" marR="73108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2 ½ Axis Feature Based Machining 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3 Axis Milling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C8C9C7">
                            <a:lumMod val="50000"/>
                          </a:srgbClr>
                        </a:solidFill>
                        <a:effectLst/>
                        <a:uLnTx/>
                        <a:uFillTx/>
                        <a:latin typeface="PTCRaleway" panose="020B0503030101060003" pitchFamily="34" charset="0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High-speed Milling (HSM) Roughing, Rest Roughing, Finish and Rest Finish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803641"/>
                  </a:ext>
                </a:extLst>
              </a:tr>
              <a:tr h="2912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High-speed milling (HSM) Roughing, Rest Roughing, including automatic 3+2 Axis Roughing and Rest Roughing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2220276"/>
                  </a:ext>
                </a:extLst>
              </a:tr>
              <a:tr h="2065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3to5 Axis High-speed Milling (HSM) Conversion for Finish and Rest Finish toolpaths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605116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Auto Deburring</a:t>
                      </a:r>
                      <a:endParaRPr lang="en-US" sz="9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161328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Basic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44318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Comprehensive Holemaking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421003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 Axis Trajectory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5089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T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Turning</a:t>
                      </a:r>
                    </a:p>
                  </a:txBody>
                  <a:tcPr marL="59027" marR="59027" marT="0" marB="0" anchor="ctr"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2-4 Axis Wire EDM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Live Tooling for Turning (Mill/Turn)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 Axis Continuous Milling, including 5 Axis Trajectory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Multi-task Machining Synchronization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80155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6602" marR="66602" marT="0" marB="0" vert="vert27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E4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108677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Dynamic Tool Axis Definition in Turning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937057"/>
                  </a:ext>
                </a:extLst>
              </a:tr>
              <a:tr h="200796">
                <a:tc rowSpan="5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/>
                        <a:t>Mfg. productivity tools</a:t>
                      </a:r>
                      <a:endParaRPr lang="en-US" sz="110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00372" marR="100372" marT="50186" marB="50186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Extraction of Manuf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actur</a:t>
                      </a:r>
                      <a:r>
                        <a:rPr lang="en-US" sz="900" dirty="0"/>
                        <a:t>ing Annotation Features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 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Tool and Fixture library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Manufacturing Process Documentation Pro/PROCESS for Manufacturing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Automatic Nesting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07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Punch Press and 2 Axis Laser Programming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716">
                <a:tc rowSpan="2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/>
                        <a:t>Post &amp; Sim.</a:t>
                      </a:r>
                      <a:endParaRPr lang="en-US" sz="1050" b="1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/>
                        <a:t>Creo/NC-GPOST : NC Post-processor generator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r>
                        <a:rPr lang="en-US" sz="1050" dirty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716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08677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aseline="0" dirty="0"/>
                        <a:t>Moduleworks-based Material Removal</a:t>
                      </a:r>
                      <a:endParaRPr lang="en-US" sz="900" b="0" dirty="0">
                        <a:latin typeface="PTCRaleway" panose="020B0503030101060003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/>
                        <a:t>✔</a:t>
                      </a:r>
                      <a:endParaRPr lang="en-US" sz="105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/>
                        <a:t>✔</a:t>
                      </a: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50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marL="59027" marR="59027" marT="0" marB="0" anchor="ctr">
                    <a:lnL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3722083"/>
                  </a:ext>
                </a:extLst>
              </a:tr>
            </a:tbl>
          </a:graphicData>
        </a:graphic>
      </p:graphicFrame>
      <p:sp>
        <p:nvSpPr>
          <p:cNvPr id="11" name="Título 10">
            <a:extLst>
              <a:ext uri="{FF2B5EF4-FFF2-40B4-BE49-F238E27FC236}">
                <a16:creationId xmlns:a16="http://schemas.microsoft.com/office/drawing/2014/main" id="{B2B00605-4015-47B6-AE69-83C506114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</p:spPr>
        <p:txBody>
          <a:bodyPr/>
          <a:lstStyle/>
          <a:p>
            <a:r>
              <a:rPr lang="en-CA" dirty="0"/>
              <a:t>Creo Manufacturing Comparison Chart</a:t>
            </a:r>
            <a:endParaRPr lang="en-US" dirty="0"/>
          </a:p>
        </p:txBody>
      </p:sp>
      <p:pic>
        <p:nvPicPr>
          <p:cNvPr id="5" name="Picture 2" descr="D:\000 - CAD Sales Enablement\000 - FY16 CAD Core Plays\SmartHomeSystemIcon.png">
            <a:hlinkClick r:id="rId3" action="ppaction://hlinksldjump"/>
            <a:extLst>
              <a:ext uri="{FF2B5EF4-FFF2-40B4-BE49-F238E27FC236}">
                <a16:creationId xmlns:a16="http://schemas.microsoft.com/office/drawing/2014/main" id="{ABAAD5BF-6B40-4E6B-B00F-E5081F48A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287745" y="544388"/>
            <a:ext cx="594300" cy="59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48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1007</Words>
  <Application>Microsoft Office PowerPoint</Application>
  <PresentationFormat>Widescreen</PresentationFormat>
  <Paragraphs>213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MS PGothic</vt:lpstr>
      <vt:lpstr>Arial</vt:lpstr>
      <vt:lpstr>Arial Narrow</vt:lpstr>
      <vt:lpstr>Calibri</vt:lpstr>
      <vt:lpstr>PTCRaleway</vt:lpstr>
      <vt:lpstr>Wingdings</vt:lpstr>
      <vt:lpstr>PTC PowerPoint Template</vt:lpstr>
      <vt:lpstr>think-cell Slide</vt:lpstr>
      <vt:lpstr>CREO PRISMATIC AND MULTI-SURFACE MILLING EXTENSION</vt:lpstr>
      <vt:lpstr>CREO PRODUCTION MACHINING EXTENSION</vt:lpstr>
      <vt:lpstr>CREO COMPLETE MACHINING EXTENSION</vt:lpstr>
      <vt:lpstr>CREO HIGH SPEED MILLING EXTENSION</vt:lpstr>
      <vt:lpstr>CREO HIGH SPEED MILLING ADVANCED EXTENSION</vt:lpstr>
      <vt:lpstr>Creo Manufacturing Comparison Chart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PRISMATIC AND MULTI-SURFACE MILLING EXTENSION</dc:title>
  <dc:creator>Vasilis Karastergios</dc:creator>
  <cp:lastModifiedBy>Vasilis Karastergios</cp:lastModifiedBy>
  <cp:revision>2</cp:revision>
  <dcterms:created xsi:type="dcterms:W3CDTF">2023-03-11T19:18:46Z</dcterms:created>
  <dcterms:modified xsi:type="dcterms:W3CDTF">2024-02-14T08:15:32Z</dcterms:modified>
</cp:coreProperties>
</file>