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270" r:id="rId2"/>
    <p:sldId id="4271" r:id="rId3"/>
    <p:sldId id="4272" r:id="rId4"/>
    <p:sldId id="4273" r:id="rId5"/>
    <p:sldId id="4274" r:id="rId6"/>
    <p:sldId id="4275" r:id="rId7"/>
    <p:sldId id="4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E698-056B-44C0-B263-96BCBA2ABC4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69F4F-8276-4C1D-AFE4-DC516D7A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5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70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44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1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E87CA-6372-484F-B848-0FAB910620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5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7800727-BEFA-4199-BF3F-02A14E0B6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7602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32871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302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4415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5107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1006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5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0849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8900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380744"/>
            <a:ext cx="11599650" cy="5029200"/>
          </a:xfrm>
        </p:spPr>
        <p:txBody>
          <a:bodyPr>
            <a:noAutofit/>
          </a:bodyPr>
          <a:lstStyle>
            <a:lvl1pPr marL="230188" indent="-230188">
              <a:spcBef>
                <a:spcPts val="1800"/>
              </a:spcBef>
              <a:buClr>
                <a:schemeClr val="bg2"/>
              </a:buClr>
              <a:defRPr sz="2000">
                <a:solidFill>
                  <a:schemeClr val="bg2"/>
                </a:solidFill>
              </a:defRPr>
            </a:lvl1pPr>
            <a:lvl2pPr marL="684213" indent="-228600">
              <a:spcBef>
                <a:spcPts val="0"/>
              </a:spcBef>
              <a:spcAft>
                <a:spcPts val="200"/>
              </a:spcAft>
              <a:defRPr sz="1800">
                <a:solidFill>
                  <a:srgbClr val="4C4D4F"/>
                </a:solidFill>
                <a:latin typeface="PTCRaleway" panose="020B05030301010600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00"/>
              </a:spcAft>
              <a:defRPr sz="1600">
                <a:solidFill>
                  <a:srgbClr val="4C4D4F"/>
                </a:solidFill>
                <a:latin typeface="PTCRaleway" panose="020B0503030101060003" pitchFamily="34" charset="0"/>
              </a:defRPr>
            </a:lvl3pPr>
            <a:lvl4pPr marL="1428750" indent="-228600">
              <a:defRPr sz="1400">
                <a:solidFill>
                  <a:srgbClr val="4C4D4F"/>
                </a:solidFill>
              </a:defRPr>
            </a:lvl4pPr>
            <a:lvl5pPr marL="1827213" indent="-228600">
              <a:defRPr sz="1400">
                <a:solidFill>
                  <a:srgbClr val="4C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87453" y="896112"/>
            <a:ext cx="11594592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PTC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6768" y="6711696"/>
            <a:ext cx="5998464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1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6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6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397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23403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161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8995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emf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83" imgH="384" progId="TCLayout.ActiveDocument.1">
                  <p:embed/>
                </p:oleObj>
              </mc:Choice>
              <mc:Fallback>
                <p:oleObj name="think-cell Slide" r:id="rId31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7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9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"/>
          <a:stretch/>
        </p:blipFill>
        <p:spPr bwMode="auto">
          <a:xfrm>
            <a:off x="6410325" y="937824"/>
            <a:ext cx="5781675" cy="59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538" y="688023"/>
            <a:ext cx="10790237" cy="369887"/>
          </a:xfrm>
        </p:spPr>
        <p:txBody>
          <a:bodyPr>
            <a:noAutofit/>
          </a:bodyPr>
          <a:lstStyle/>
          <a:p>
            <a:r>
              <a:rPr lang="en-US" sz="2800" dirty="0"/>
              <a:t>CREO PRISMATIC AND MULTI-SURFACE MILLING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538" y="1256569"/>
            <a:ext cx="9966325" cy="339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Achieve the highest quality, highest precision machining in the fastest time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484156" y="1855785"/>
            <a:ext cx="1510147" cy="14838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35010" y="1901168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manufacture prototype products and/or tooling for plastic injection molded and casted components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Basic toolpaths effective for machining intricate core and cavity geometries in mold machining, and for quickly machining large, complex structural components out of solid blocks of aluminum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484156" y="3388669"/>
            <a:ext cx="1510147" cy="9408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35014" y="3388669"/>
            <a:ext cx="4903834" cy="940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484156" y="4378567"/>
            <a:ext cx="1510147" cy="1004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35009" y="4460870"/>
            <a:ext cx="7634843" cy="882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484156" y="5431795"/>
            <a:ext cx="1510147" cy="727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35012" y="5431795"/>
            <a:ext cx="6781404" cy="72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Multi-surface 3-axis milling with 4- and 5-axis positioning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3 Axis Trajectory and basic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holemaking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 sequences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091288" y="1855791"/>
            <a:ext cx="0" cy="148382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091288" y="3388668"/>
            <a:ext cx="0" cy="9408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091288" y="4378564"/>
            <a:ext cx="0" cy="72709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091288" y="5154706"/>
            <a:ext cx="0" cy="10041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07514C-1EC3-4241-8BB8-BE0F9F22670F}"/>
              </a:ext>
            </a:extLst>
          </p:cNvPr>
          <p:cNvGrpSpPr/>
          <p:nvPr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F71268-A3CB-4476-A9C3-04F69963511D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/>
                <a:ea typeface="+mn-ea"/>
                <a:cs typeface="+mn-cs"/>
              </a:endParaRPr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1B34AD8F-D818-4ADA-BDFA-BC2A28AF96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6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CREO PRODUCTION MACHINING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6333" y="1190334"/>
            <a:ext cx="11043403" cy="681902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Rapidly creation and optimization of NC machining sequences to support production machining requirements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505261" y="1990407"/>
            <a:ext cx="1510147" cy="12379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56115" y="1892091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require NC programming capabilities and tool libraries to quickly create and optimize 3-axis milling, 2- and 4-axis turning, and 2- and 4-axis wire EDM toolpaths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Production Machining provides low-level NC sequence editing for toolpath control and NC toolpath optimization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505261" y="3277358"/>
            <a:ext cx="1510147" cy="102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56119" y="3290324"/>
            <a:ext cx="4903834" cy="940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505261" y="4348534"/>
            <a:ext cx="1510147" cy="891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56113" y="4408675"/>
            <a:ext cx="8315567" cy="72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505261" y="5289330"/>
            <a:ext cx="1510147" cy="10041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56116" y="5292073"/>
            <a:ext cx="7013051" cy="1004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All the capabilities of PTC Creo Prismatic and Multi-surface Milling, :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Support for CNC mills, 2- and 4-axis CNC lathes, 2- and 4-axis CNC wire EDM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Low-level NC sequence editing for precise toolpath control and optimization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Tools to define step-by-step production planning instructions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112393" y="1990412"/>
            <a:ext cx="0" cy="12378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112393" y="3277358"/>
            <a:ext cx="0" cy="10221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112393" y="4348534"/>
            <a:ext cx="0" cy="8917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112393" y="5289327"/>
            <a:ext cx="0" cy="10041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7C2F43E1-8A61-4040-8F88-3762AA2E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64" y="1991982"/>
            <a:ext cx="4194124" cy="23978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82E1423E-ABDD-4239-9AF7-01C0A7A7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37" y="4141912"/>
            <a:ext cx="3284963" cy="165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CREO COMPLETE MACHINING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94" y="1184446"/>
            <a:ext cx="9966325" cy="339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Powerful, comprehensive NC machining capabilities to meet all production machining needs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495300" y="2022332"/>
            <a:ext cx="1510147" cy="12379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46154" y="1945788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require a complete NC programming solution to support advanced 2.5- to 5-axis CNC milling strategies, turning and wire EDM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Complete Machining provides support for advanced machining strategies and toolpath optimization for Multi-Tasking Machines.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495300" y="3309283"/>
            <a:ext cx="1510147" cy="102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46158" y="3354907"/>
            <a:ext cx="490383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495300" y="4380459"/>
            <a:ext cx="1510147" cy="891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46153" y="4353512"/>
            <a:ext cx="636647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495300" y="5321255"/>
            <a:ext cx="1510147" cy="10972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46156" y="5327628"/>
            <a:ext cx="6781404" cy="1004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All the capabilities of Creo Production Machining Extension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Comprehensive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holemaking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2.5- to 5-axis milling (advanced machining strategies)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Live tooling and multi-task machines synchronization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102432" y="2022337"/>
            <a:ext cx="0" cy="12378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102432" y="3309283"/>
            <a:ext cx="0" cy="10221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102432" y="4380459"/>
            <a:ext cx="0" cy="8917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102432" y="5321252"/>
            <a:ext cx="0" cy="10972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83A8A5-BFE0-43CC-B204-6E0E75B01DA4}"/>
              </a:ext>
            </a:extLst>
          </p:cNvPr>
          <p:cNvGrpSpPr/>
          <p:nvPr/>
        </p:nvGrpSpPr>
        <p:grpSpPr>
          <a:xfrm>
            <a:off x="7719053" y="2074076"/>
            <a:ext cx="4075904" cy="4290418"/>
            <a:chOff x="8051999" y="1981200"/>
            <a:chExt cx="4075904" cy="4290418"/>
          </a:xfrm>
        </p:grpSpPr>
        <p:pic>
          <p:nvPicPr>
            <p:cNvPr id="28" name="Picture 3" descr="D:\000 - CAD Sales Enablement\PTC Creo Manufacturing\images\maxresdefault.jpg">
              <a:extLst>
                <a:ext uri="{FF2B5EF4-FFF2-40B4-BE49-F238E27FC236}">
                  <a16:creationId xmlns:a16="http://schemas.microsoft.com/office/drawing/2014/main" id="{EDD21713-DCC9-4E27-94CF-EDCDF22E63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3"/>
            <a:stretch/>
          </p:blipFill>
          <p:spPr bwMode="auto">
            <a:xfrm>
              <a:off x="10238068" y="1981200"/>
              <a:ext cx="1889834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D:\000 - CAD Sales Enablement\PTC Creo Manufacturing\images\5-axis-impeller.jpg">
              <a:extLst>
                <a:ext uri="{FF2B5EF4-FFF2-40B4-BE49-F238E27FC236}">
                  <a16:creationId xmlns:a16="http://schemas.microsoft.com/office/drawing/2014/main" id="{954FD470-7B69-4D0B-9C40-E8B3C9487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999" y="1981200"/>
              <a:ext cx="2080463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D:\000 - CAD Sales Enablement\PTC Creo Manufacturing\images\shoe_mold.jpg">
              <a:extLst>
                <a:ext uri="{FF2B5EF4-FFF2-40B4-BE49-F238E27FC236}">
                  <a16:creationId xmlns:a16="http://schemas.microsoft.com/office/drawing/2014/main" id="{53D11EA4-0315-4474-8100-099C3AC69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009" y="3447584"/>
              <a:ext cx="1801749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D:\000 - CAD Sales Enablement\PTC Creo Manufacturing\images\5918799_orig.jpg">
              <a:extLst>
                <a:ext uri="{FF2B5EF4-FFF2-40B4-BE49-F238E27FC236}">
                  <a16:creationId xmlns:a16="http://schemas.microsoft.com/office/drawing/2014/main" id="{8290489D-01C2-463B-A7F8-AABBCB5BE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4970" y="3447584"/>
              <a:ext cx="1642933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D:\000 - CAD Sales Enablement\PTC Creo Manufacturing\images\turbomill_i_2_copy-2.jpg">
              <a:extLst>
                <a:ext uri="{FF2B5EF4-FFF2-40B4-BE49-F238E27FC236}">
                  <a16:creationId xmlns:a16="http://schemas.microsoft.com/office/drawing/2014/main" id="{00CDD93E-3C03-4CD9-86A8-73730EB3E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61" y="4920306"/>
              <a:ext cx="2031340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99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CREO HIGH SPEED MILLING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760" y="1201681"/>
            <a:ext cx="10407650" cy="466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2000" dirty="0"/>
              <a:t>Rapid turn-around and delivery of production </a:t>
            </a:r>
            <a:r>
              <a:rPr lang="en-GB" sz="2000" dirty="0" err="1"/>
              <a:t>mold</a:t>
            </a:r>
            <a:r>
              <a:rPr lang="en-GB" sz="2000" dirty="0"/>
              <a:t>, die, electrode and prototype parts 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F787B-CE3D-4861-B7D3-AE6BD3F7D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444" y="1561170"/>
            <a:ext cx="6138605" cy="52968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FC7C03-D95E-47F4-9839-AB621006BBB3}"/>
              </a:ext>
            </a:extLst>
          </p:cNvPr>
          <p:cNvCxnSpPr>
            <a:cxnSpLocks/>
          </p:cNvCxnSpPr>
          <p:nvPr/>
        </p:nvCxnSpPr>
        <p:spPr>
          <a:xfrm flipV="1">
            <a:off x="9644349" y="2833190"/>
            <a:ext cx="866558" cy="418730"/>
          </a:xfrm>
          <a:prstGeom prst="straightConnector1">
            <a:avLst/>
          </a:prstGeom>
          <a:ln w="254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F8A4B-F15C-4072-B666-4343364F202D}"/>
              </a:ext>
            </a:extLst>
          </p:cNvPr>
          <p:cNvGrpSpPr/>
          <p:nvPr/>
        </p:nvGrpSpPr>
        <p:grpSpPr>
          <a:xfrm>
            <a:off x="8561423" y="3307231"/>
            <a:ext cx="2167517" cy="1354217"/>
            <a:chOff x="6846136" y="3411476"/>
            <a:chExt cx="2080007" cy="12995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C075EB-622D-4DE3-A566-FA74CE3DAFDC}"/>
                </a:ext>
              </a:extLst>
            </p:cNvPr>
            <p:cNvSpPr txBox="1"/>
            <p:nvPr/>
          </p:nvSpPr>
          <p:spPr>
            <a:xfrm>
              <a:off x="6846136" y="3411476"/>
              <a:ext cx="2014241" cy="12995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Creo High Speed Milling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Rough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Rest  Rough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Finish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Rest Finish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9A92DE-1BE7-4A26-B417-A16F6BAB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9022" y="3615220"/>
              <a:ext cx="2057121" cy="3372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AA30C6-C119-4E35-9E68-6C5B1D9AD8C3}"/>
              </a:ext>
            </a:extLst>
          </p:cNvPr>
          <p:cNvCxnSpPr/>
          <p:nvPr/>
        </p:nvCxnSpPr>
        <p:spPr>
          <a:xfrm>
            <a:off x="8559758" y="3242087"/>
            <a:ext cx="2169182" cy="0"/>
          </a:xfrm>
          <a:prstGeom prst="line">
            <a:avLst/>
          </a:prstGeom>
          <a:ln w="254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A51D05E-35E2-4621-A4DB-76906BD438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0"/>
          <a:stretch/>
        </p:blipFill>
        <p:spPr>
          <a:xfrm>
            <a:off x="7808551" y="1779803"/>
            <a:ext cx="4292753" cy="1029353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30DC26-A762-4C43-AD67-41DCC24BAA88}"/>
              </a:ext>
            </a:extLst>
          </p:cNvPr>
          <p:cNvSpPr/>
          <p:nvPr/>
        </p:nvSpPr>
        <p:spPr>
          <a:xfrm>
            <a:off x="9532322" y="2549485"/>
            <a:ext cx="1571850" cy="25967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4A45D-F0B7-4BB9-8DE2-7FBA4C1607FE}"/>
              </a:ext>
            </a:extLst>
          </p:cNvPr>
          <p:cNvSpPr/>
          <p:nvPr/>
        </p:nvSpPr>
        <p:spPr>
          <a:xfrm>
            <a:off x="520622" y="2032404"/>
            <a:ext cx="151014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905EC-C1CB-45DA-8211-2D63429090E3}"/>
              </a:ext>
            </a:extLst>
          </p:cNvPr>
          <p:cNvSpPr/>
          <p:nvPr/>
        </p:nvSpPr>
        <p:spPr>
          <a:xfrm>
            <a:off x="2171476" y="2018411"/>
            <a:ext cx="5781662" cy="95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Customers that requires high speed 3-axis machining capabilities for mold, die, electrode and prototype machining </a:t>
            </a: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 speed machining capabilities optimized for mold, die, electrode and prototype machining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6A9C-DEF6-44FC-BC95-76D4C6EFD4D9}"/>
              </a:ext>
            </a:extLst>
          </p:cNvPr>
          <p:cNvSpPr/>
          <p:nvPr/>
        </p:nvSpPr>
        <p:spPr>
          <a:xfrm>
            <a:off x="520622" y="3001937"/>
            <a:ext cx="1510147" cy="1043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20C12-E3FB-4E8A-8D56-BB33E127756E}"/>
              </a:ext>
            </a:extLst>
          </p:cNvPr>
          <p:cNvSpPr/>
          <p:nvPr/>
        </p:nvSpPr>
        <p:spPr>
          <a:xfrm>
            <a:off x="2171479" y="3015790"/>
            <a:ext cx="4859947" cy="113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8B8766-DC22-4388-A687-564398463E5C}"/>
              </a:ext>
            </a:extLst>
          </p:cNvPr>
          <p:cNvSpPr/>
          <p:nvPr/>
        </p:nvSpPr>
        <p:spPr>
          <a:xfrm>
            <a:off x="520622" y="4105186"/>
            <a:ext cx="1510147" cy="8958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133A0-781A-4D68-9987-E1DBBD1C8258}"/>
              </a:ext>
            </a:extLst>
          </p:cNvPr>
          <p:cNvSpPr/>
          <p:nvPr/>
        </p:nvSpPr>
        <p:spPr>
          <a:xfrm>
            <a:off x="2171475" y="4105186"/>
            <a:ext cx="6363715" cy="895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006D6-11AE-4651-867F-0BF467B5750D}"/>
              </a:ext>
            </a:extLst>
          </p:cNvPr>
          <p:cNvSpPr/>
          <p:nvPr/>
        </p:nvSpPr>
        <p:spPr>
          <a:xfrm>
            <a:off x="520622" y="5049751"/>
            <a:ext cx="1510147" cy="1358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813736-CAA4-4754-9578-CB6F95816D47}"/>
              </a:ext>
            </a:extLst>
          </p:cNvPr>
          <p:cNvSpPr/>
          <p:nvPr/>
        </p:nvSpPr>
        <p:spPr>
          <a:xfrm>
            <a:off x="2171477" y="5098267"/>
            <a:ext cx="4859957" cy="126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High-speed 3-axis milling powered by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ModuleWorks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 </a:t>
            </a:r>
          </a:p>
          <a:p>
            <a:pPr marL="344488" marR="0" lvl="2" indent="-1571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Adaptive roughing and rest roughing</a:t>
            </a:r>
          </a:p>
          <a:p>
            <a:pPr marL="344488" marR="0" lvl="2" indent="-1571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Finishing and rest finishing</a:t>
            </a: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3-axis trajectory milling </a:t>
            </a: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Basic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holemaking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9AF89E-5FC4-4CBB-96BE-7E5C85C3BBD1}"/>
              </a:ext>
            </a:extLst>
          </p:cNvPr>
          <p:cNvCxnSpPr>
            <a:cxnSpLocks/>
          </p:cNvCxnSpPr>
          <p:nvPr/>
        </p:nvCxnSpPr>
        <p:spPr>
          <a:xfrm>
            <a:off x="2127754" y="2032409"/>
            <a:ext cx="0" cy="914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E524D6-E760-417D-9B01-13B1A1C5F6C2}"/>
              </a:ext>
            </a:extLst>
          </p:cNvPr>
          <p:cNvCxnSpPr>
            <a:cxnSpLocks/>
          </p:cNvCxnSpPr>
          <p:nvPr/>
        </p:nvCxnSpPr>
        <p:spPr>
          <a:xfrm>
            <a:off x="2127754" y="3001936"/>
            <a:ext cx="0" cy="104241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9E4750-B6C2-4D2F-ACCB-21A11973D0E4}"/>
              </a:ext>
            </a:extLst>
          </p:cNvPr>
          <p:cNvCxnSpPr>
            <a:cxnSpLocks/>
          </p:cNvCxnSpPr>
          <p:nvPr/>
        </p:nvCxnSpPr>
        <p:spPr>
          <a:xfrm>
            <a:off x="2127754" y="4105183"/>
            <a:ext cx="0" cy="89580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53E293-38F0-43F0-B19B-2D31E87DB8E7}"/>
              </a:ext>
            </a:extLst>
          </p:cNvPr>
          <p:cNvCxnSpPr>
            <a:cxnSpLocks/>
          </p:cNvCxnSpPr>
          <p:nvPr/>
        </p:nvCxnSpPr>
        <p:spPr>
          <a:xfrm>
            <a:off x="2127754" y="5049748"/>
            <a:ext cx="0" cy="13580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0D741C-BBAC-490F-9AAD-BBCAE48688C0}"/>
              </a:ext>
            </a:extLst>
          </p:cNvPr>
          <p:cNvGrpSpPr/>
          <p:nvPr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E7A86F-9D4B-4D73-B1A1-B2CB51F7FE78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/>
                <a:ea typeface="+mn-ea"/>
                <a:cs typeface="+mn-cs"/>
              </a:endParaRPr>
            </a:p>
          </p:txBody>
        </p:sp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522CB3DE-E8E9-4697-A36F-349499C27E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CREO HIGH SPEED MILLING ADVANCED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00" y="1200833"/>
            <a:ext cx="10407650" cy="466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2000" dirty="0"/>
              <a:t>Rapid creation and computation of 3- and 5-axis high-speed milling sequences 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4A45D-F0B7-4BB9-8DE2-7FBA4C1607FE}"/>
              </a:ext>
            </a:extLst>
          </p:cNvPr>
          <p:cNvSpPr/>
          <p:nvPr/>
        </p:nvSpPr>
        <p:spPr>
          <a:xfrm>
            <a:off x="489510" y="1764423"/>
            <a:ext cx="1510147" cy="8229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905EC-C1CB-45DA-8211-2D63429090E3}"/>
              </a:ext>
            </a:extLst>
          </p:cNvPr>
          <p:cNvSpPr/>
          <p:nvPr/>
        </p:nvSpPr>
        <p:spPr>
          <a:xfrm>
            <a:off x="2140364" y="1686235"/>
            <a:ext cx="5781662" cy="95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Customers that requires 3- and 5-axis high speed machining capabilities for rapid production and manufacturing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 speed machining increases manufacturing efficiency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and productivity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6A9C-DEF6-44FC-BC95-76D4C6EFD4D9}"/>
              </a:ext>
            </a:extLst>
          </p:cNvPr>
          <p:cNvSpPr/>
          <p:nvPr/>
        </p:nvSpPr>
        <p:spPr>
          <a:xfrm>
            <a:off x="489510" y="2657754"/>
            <a:ext cx="1510147" cy="810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20C12-E3FB-4E8A-8D56-BB33E127756E}"/>
              </a:ext>
            </a:extLst>
          </p:cNvPr>
          <p:cNvSpPr/>
          <p:nvPr/>
        </p:nvSpPr>
        <p:spPr>
          <a:xfrm>
            <a:off x="2140367" y="2591556"/>
            <a:ext cx="49364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8B8766-DC22-4388-A687-564398463E5C}"/>
              </a:ext>
            </a:extLst>
          </p:cNvPr>
          <p:cNvSpPr/>
          <p:nvPr/>
        </p:nvSpPr>
        <p:spPr>
          <a:xfrm>
            <a:off x="489510" y="3532628"/>
            <a:ext cx="1510147" cy="11434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133A0-781A-4D68-9987-E1DBBD1C8258}"/>
              </a:ext>
            </a:extLst>
          </p:cNvPr>
          <p:cNvSpPr/>
          <p:nvPr/>
        </p:nvSpPr>
        <p:spPr>
          <a:xfrm>
            <a:off x="2140362" y="3529369"/>
            <a:ext cx="5515834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006D6-11AE-4651-867F-0BF467B5750D}"/>
              </a:ext>
            </a:extLst>
          </p:cNvPr>
          <p:cNvSpPr/>
          <p:nvPr/>
        </p:nvSpPr>
        <p:spPr>
          <a:xfrm>
            <a:off x="489510" y="4774990"/>
            <a:ext cx="1510147" cy="1645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813736-CAA4-4754-9578-CB6F95816D47}"/>
              </a:ext>
            </a:extLst>
          </p:cNvPr>
          <p:cNvSpPr/>
          <p:nvPr/>
        </p:nvSpPr>
        <p:spPr>
          <a:xfrm>
            <a:off x="2140365" y="4708893"/>
            <a:ext cx="5163950" cy="1819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All the capabilities of Creo High Speed Milling </a:t>
            </a: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5 Axis High-speed milling (HSM) roughing, rest roughing,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including automatic 3+2 axis roughing and rest roughing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3to5 axis high-speed milling (HSM) conversion for finish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and rest finish toolpaths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5 axis auto deburring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Comprehensive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holemaking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9AF89E-5FC4-4CBB-96BE-7E5C85C3BBD1}"/>
              </a:ext>
            </a:extLst>
          </p:cNvPr>
          <p:cNvCxnSpPr>
            <a:cxnSpLocks/>
          </p:cNvCxnSpPr>
          <p:nvPr/>
        </p:nvCxnSpPr>
        <p:spPr>
          <a:xfrm>
            <a:off x="2096642" y="1764428"/>
            <a:ext cx="0" cy="82296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E524D6-E760-417D-9B01-13B1A1C5F6C2}"/>
              </a:ext>
            </a:extLst>
          </p:cNvPr>
          <p:cNvCxnSpPr>
            <a:cxnSpLocks/>
          </p:cNvCxnSpPr>
          <p:nvPr/>
        </p:nvCxnSpPr>
        <p:spPr>
          <a:xfrm>
            <a:off x="2096642" y="2657753"/>
            <a:ext cx="0" cy="81054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9E4750-B6C2-4D2F-ACCB-21A11973D0E4}"/>
              </a:ext>
            </a:extLst>
          </p:cNvPr>
          <p:cNvCxnSpPr>
            <a:cxnSpLocks/>
          </p:cNvCxnSpPr>
          <p:nvPr/>
        </p:nvCxnSpPr>
        <p:spPr>
          <a:xfrm>
            <a:off x="2096642" y="3532629"/>
            <a:ext cx="0" cy="1143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53E293-38F0-43F0-B19B-2D31E87DB8E7}"/>
              </a:ext>
            </a:extLst>
          </p:cNvPr>
          <p:cNvCxnSpPr>
            <a:cxnSpLocks/>
          </p:cNvCxnSpPr>
          <p:nvPr/>
        </p:nvCxnSpPr>
        <p:spPr>
          <a:xfrm>
            <a:off x="2096642" y="4774989"/>
            <a:ext cx="0" cy="164592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DC70161-65D4-4A13-B307-7BC03AF96C9A}"/>
              </a:ext>
            </a:extLst>
          </p:cNvPr>
          <p:cNvGrpSpPr/>
          <p:nvPr/>
        </p:nvGrpSpPr>
        <p:grpSpPr>
          <a:xfrm>
            <a:off x="7531453" y="1594695"/>
            <a:ext cx="4495044" cy="1388397"/>
            <a:chOff x="7585883" y="1387865"/>
            <a:chExt cx="4495044" cy="138839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D88160-9C6F-4A83-8ABC-2AD77061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9008" y="1717694"/>
              <a:ext cx="4451919" cy="1058568"/>
            </a:xfrm>
            <a:prstGeom prst="rect">
              <a:avLst/>
            </a:prstGeom>
            <a:ln w="9525">
              <a:solidFill>
                <a:schemeClr val="bg2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1023CE-411D-4A8D-A41E-5DE1CCB626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85883" y="1387865"/>
              <a:ext cx="4495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0B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Creo High Speed Milling Advanced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09E101-A8FA-41AB-AC65-4ABDE28E8977}"/>
                </a:ext>
              </a:extLst>
            </p:cNvPr>
            <p:cNvSpPr txBox="1"/>
            <p:nvPr/>
          </p:nvSpPr>
          <p:spPr>
            <a:xfrm>
              <a:off x="7926398" y="2617546"/>
              <a:ext cx="1277594" cy="152349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B6D00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(3 and 5-axis HSM)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EB6D00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BB5A02-D1FF-4321-87D0-535FFF7C324A}"/>
              </a:ext>
            </a:extLst>
          </p:cNvPr>
          <p:cNvGrpSpPr/>
          <p:nvPr/>
        </p:nvGrpSpPr>
        <p:grpSpPr>
          <a:xfrm>
            <a:off x="7606121" y="3072762"/>
            <a:ext cx="4474805" cy="1200329"/>
            <a:chOff x="6846136" y="3411476"/>
            <a:chExt cx="447480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7893C1-D84D-4E6A-93CD-A9D81110A49F}"/>
                </a:ext>
              </a:extLst>
            </p:cNvPr>
            <p:cNvSpPr txBox="1"/>
            <p:nvPr/>
          </p:nvSpPr>
          <p:spPr>
            <a:xfrm>
              <a:off x="6846136" y="3411476"/>
              <a:ext cx="447480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Expanded partnership with ModuleWorks</a:t>
              </a:r>
              <a:b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</a:b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Includes existing 3-axis HSM capabilities 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Adds 7 new 5-axis HSM toolpaths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8489C5A-61F9-46FF-8EC3-555941C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9022" y="3540368"/>
              <a:ext cx="2057121" cy="337233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9" name="Explosion: 14 Points 38">
            <a:extLst>
              <a:ext uri="{FF2B5EF4-FFF2-40B4-BE49-F238E27FC236}">
                <a16:creationId xmlns:a16="http://schemas.microsoft.com/office/drawing/2014/main" id="{7F7FD82E-8B32-4CCC-A8A0-9A1B8B35DF53}"/>
              </a:ext>
            </a:extLst>
          </p:cNvPr>
          <p:cNvSpPr/>
          <p:nvPr/>
        </p:nvSpPr>
        <p:spPr>
          <a:xfrm>
            <a:off x="10451867" y="2246978"/>
            <a:ext cx="2057121" cy="1200329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New in Creo 8.0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3BBBB66-BF74-43B3-94B1-EFBF599D4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09" b="5740"/>
          <a:stretch/>
        </p:blipFill>
        <p:spPr>
          <a:xfrm>
            <a:off x="7656195" y="4700679"/>
            <a:ext cx="2661915" cy="181935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64FB6E7-D07E-4F7C-8517-C6717C5A86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697"/>
          <a:stretch/>
        </p:blipFill>
        <p:spPr>
          <a:xfrm>
            <a:off x="9720429" y="4347764"/>
            <a:ext cx="1629059" cy="11812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64B2E5-910D-4E37-B423-B2F410AD21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988" b="20797"/>
          <a:stretch/>
        </p:blipFill>
        <p:spPr>
          <a:xfrm>
            <a:off x="10451867" y="5299821"/>
            <a:ext cx="1629059" cy="1220215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5866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>
            <a:noAutofit/>
          </a:bodyPr>
          <a:lstStyle/>
          <a:p>
            <a:r>
              <a:rPr lang="en-US"/>
              <a:t>CREO NC SHEETMETAL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5052" y="1176678"/>
            <a:ext cx="10522171" cy="275274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NC programming for turret punch presses, contouring laser/flame machines, nibbling and shearing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8B184A-0BD9-4A1E-8089-F27C4B206FA4}"/>
              </a:ext>
            </a:extLst>
          </p:cNvPr>
          <p:cNvGrpSpPr/>
          <p:nvPr/>
        </p:nvGrpSpPr>
        <p:grpSpPr>
          <a:xfrm>
            <a:off x="7685968" y="1810171"/>
            <a:ext cx="4196077" cy="4590626"/>
            <a:chOff x="7951651" y="1731632"/>
            <a:chExt cx="4196077" cy="4590626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8805" y="4739111"/>
              <a:ext cx="3244924" cy="144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651" y="1731632"/>
              <a:ext cx="4196077" cy="27488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651" y="2897367"/>
              <a:ext cx="1565307" cy="342489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D581DD2-73BB-42A1-9EC9-AF2665DEC15A}"/>
              </a:ext>
            </a:extLst>
          </p:cNvPr>
          <p:cNvSpPr/>
          <p:nvPr/>
        </p:nvSpPr>
        <p:spPr>
          <a:xfrm>
            <a:off x="490538" y="1964875"/>
            <a:ext cx="1510147" cy="64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DBF50C-E934-4A7C-AD19-733D8AC40460}"/>
              </a:ext>
            </a:extLst>
          </p:cNvPr>
          <p:cNvSpPr/>
          <p:nvPr/>
        </p:nvSpPr>
        <p:spPr>
          <a:xfrm>
            <a:off x="2141392" y="1964876"/>
            <a:ext cx="4310349" cy="68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Any customer that creates and manufactures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sheetmetal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 parts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6E0FB5-45B5-4D44-B35B-BCBA1F99C151}"/>
              </a:ext>
            </a:extLst>
          </p:cNvPr>
          <p:cNvSpPr/>
          <p:nvPr/>
        </p:nvSpPr>
        <p:spPr>
          <a:xfrm>
            <a:off x="490538" y="2661811"/>
            <a:ext cx="1510147" cy="739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9DFDC9-7362-44A0-A90F-6D6AF13C6B6C}"/>
              </a:ext>
            </a:extLst>
          </p:cNvPr>
          <p:cNvSpPr/>
          <p:nvPr/>
        </p:nvSpPr>
        <p:spPr>
          <a:xfrm>
            <a:off x="2141396" y="2661811"/>
            <a:ext cx="4903834" cy="739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product development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B34DEF-A36B-418F-8213-3FC544E95088}"/>
              </a:ext>
            </a:extLst>
          </p:cNvPr>
          <p:cNvSpPr/>
          <p:nvPr/>
        </p:nvSpPr>
        <p:spPr>
          <a:xfrm>
            <a:off x="490538" y="3455329"/>
            <a:ext cx="1510147" cy="10323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DB9B75-9A58-4F3B-98D4-E2AEE936F2D9}"/>
              </a:ext>
            </a:extLst>
          </p:cNvPr>
          <p:cNvSpPr/>
          <p:nvPr/>
        </p:nvSpPr>
        <p:spPr>
          <a:xfrm>
            <a:off x="2141392" y="3489876"/>
            <a:ext cx="540649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NC Sheetmetal manufacturing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Part nesting and sheet optimization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759C78-0AAD-4FE6-B969-12F48838402B}"/>
              </a:ext>
            </a:extLst>
          </p:cNvPr>
          <p:cNvSpPr/>
          <p:nvPr/>
        </p:nvSpPr>
        <p:spPr>
          <a:xfrm>
            <a:off x="490538" y="4557265"/>
            <a:ext cx="1510147" cy="19092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671F21-06C3-4E05-858C-10CCAC001387}"/>
              </a:ext>
            </a:extLst>
          </p:cNvPr>
          <p:cNvSpPr/>
          <p:nvPr/>
        </p:nvSpPr>
        <p:spPr>
          <a:xfrm>
            <a:off x="2141395" y="4524605"/>
            <a:ext cx="5507774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NC programming for turret punch presses, contouring laser/flame machines, nibbling and shearing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tool selection for punching, forming and nibbling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flat pattern development with bend allowances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Full postprocessor generation capabilities to integrate with CNC machine tools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B20A4C-D036-4BB9-B0F7-A3619882EA98}"/>
              </a:ext>
            </a:extLst>
          </p:cNvPr>
          <p:cNvCxnSpPr>
            <a:cxnSpLocks/>
          </p:cNvCxnSpPr>
          <p:nvPr/>
        </p:nvCxnSpPr>
        <p:spPr>
          <a:xfrm>
            <a:off x="2097670" y="1964880"/>
            <a:ext cx="0" cy="6400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DB418E-5CF8-44E4-8418-5543A96EE813}"/>
              </a:ext>
            </a:extLst>
          </p:cNvPr>
          <p:cNvCxnSpPr>
            <a:cxnSpLocks/>
          </p:cNvCxnSpPr>
          <p:nvPr/>
        </p:nvCxnSpPr>
        <p:spPr>
          <a:xfrm>
            <a:off x="2097670" y="2661809"/>
            <a:ext cx="0" cy="73976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F45B41-9380-4311-AA68-0387D08CF8BC}"/>
              </a:ext>
            </a:extLst>
          </p:cNvPr>
          <p:cNvCxnSpPr>
            <a:cxnSpLocks/>
          </p:cNvCxnSpPr>
          <p:nvPr/>
        </p:nvCxnSpPr>
        <p:spPr>
          <a:xfrm>
            <a:off x="2097670" y="3455326"/>
            <a:ext cx="0" cy="103236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F723D2-C32A-492B-85EC-D1EBC1366320}"/>
              </a:ext>
            </a:extLst>
          </p:cNvPr>
          <p:cNvCxnSpPr>
            <a:cxnSpLocks/>
          </p:cNvCxnSpPr>
          <p:nvPr/>
        </p:nvCxnSpPr>
        <p:spPr>
          <a:xfrm>
            <a:off x="2097670" y="4557265"/>
            <a:ext cx="0" cy="190925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0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219AAD19-813D-4C3D-9A80-CB62CAA08099}"/>
              </a:ext>
            </a:extLst>
          </p:cNvPr>
          <p:cNvGraphicFramePr>
            <a:graphicFrameLocks/>
          </p:cNvGraphicFramePr>
          <p:nvPr/>
        </p:nvGraphicFramePr>
        <p:xfrm>
          <a:off x="495300" y="1178857"/>
          <a:ext cx="11247120" cy="51971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8261603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5692408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04133981"/>
                    </a:ext>
                  </a:extLst>
                </a:gridCol>
              </a:tblGrid>
              <a:tr h="757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Times New Roman"/>
                      </a:endParaRPr>
                    </a:p>
                  </a:txBody>
                  <a:tcPr marL="59027" marR="59027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Functionality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Prismatic &amp; Multi-Surface Milling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Production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Complete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High Speed Milling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High Speed Milling Advanced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NC Sheetmetal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96">
                <a:tc rowSpan="1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NC Machine type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108" marR="73108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 ½ Axis Feature Based Machining 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 Axis Milling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8C9C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High-speed Milling (HSM) Roughing, Rest Roughing, Finish and Rest Finish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03641"/>
                  </a:ext>
                </a:extLst>
              </a:tr>
              <a:tr h="291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High-speed milling (HSM) Roughing, Rest Roughing, including automatic 3+2 Axis Roughing and Rest Roughing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20276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3to5 Axis High-speed Milling (HSM) Conversion for Finish and Rest Finish toolpaths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5116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Auto Deburring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1328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Basic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44318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21003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Trajectory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089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Turning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Wire EDM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Tooling for Turning (Mill/Turn)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Continuous Milling, including 5 Axis Trajectory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Multi-task Machining Synchronization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801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Dynamic Tool Axis Definition in Turning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37057"/>
                  </a:ext>
                </a:extLst>
              </a:tr>
              <a:tr h="200796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Mfg. productivity tools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0372" marR="100372" marT="50186" marB="50186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Extraction of Manuf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actur</a:t>
                      </a:r>
                      <a:r>
                        <a:rPr lang="en-US" sz="900" dirty="0"/>
                        <a:t>ing Annotation Features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Tool and Fixture library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Manufacturing Process Documentation Pro/PROCESS for Manufacturing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Automatic Nesting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Punch Press and 2 Axis Laser Programming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16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/>
                        <a:t>Post &amp; Sim.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Creo/NC-GPOST : NC Post-processor generator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r>
                        <a:rPr lang="en-US" sz="105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Moduleworks-based Material Removal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22083"/>
                  </a:ext>
                </a:extLst>
              </a:tr>
            </a:tbl>
          </a:graphicData>
        </a:graphic>
      </p:graphicFrame>
      <p:sp>
        <p:nvSpPr>
          <p:cNvPr id="11" name="Título 10">
            <a:extLst>
              <a:ext uri="{FF2B5EF4-FFF2-40B4-BE49-F238E27FC236}">
                <a16:creationId xmlns:a16="http://schemas.microsoft.com/office/drawing/2014/main" id="{B2B00605-4015-47B6-AE69-83C50611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CA" dirty="0"/>
              <a:t>Creo Manufacturing Comparison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1131</Words>
  <Application>Microsoft Office PowerPoint</Application>
  <PresentationFormat>Widescreen</PresentationFormat>
  <Paragraphs>233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PTCRaleway</vt:lpstr>
      <vt:lpstr>PTCRaleway Black</vt:lpstr>
      <vt:lpstr>Wingdings</vt:lpstr>
      <vt:lpstr>PTC PowerPoint Template</vt:lpstr>
      <vt:lpstr>think-cell Slide</vt:lpstr>
      <vt:lpstr>CREO PRISMATIC AND MULTI-SURFACE MILLING EXTENSION</vt:lpstr>
      <vt:lpstr>CREO PRODUCTION MACHINING EXTENSION</vt:lpstr>
      <vt:lpstr>CREO COMPLETE MACHINING EXTENSION</vt:lpstr>
      <vt:lpstr>CREO HIGH SPEED MILLING EXTENSION</vt:lpstr>
      <vt:lpstr>CREO HIGH SPEED MILLING ADVANCED EXTENSION</vt:lpstr>
      <vt:lpstr>CREO NC SHEETMETAL EXTENSION</vt:lpstr>
      <vt:lpstr>Creo Manufacturing Comparison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PRISMATIC AND MULTI-SURFACE MILLING EXTENSION</dc:title>
  <dc:creator>Vasilis Karastergios</dc:creator>
  <cp:lastModifiedBy>Vasilis Karastergios</cp:lastModifiedBy>
  <cp:revision>2</cp:revision>
  <dcterms:created xsi:type="dcterms:W3CDTF">2023-03-11T19:18:46Z</dcterms:created>
  <dcterms:modified xsi:type="dcterms:W3CDTF">2023-10-17T13:49:12Z</dcterms:modified>
</cp:coreProperties>
</file>