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4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84171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17/10/2023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894832">
              <a:spcBef>
                <a:spcPts val="0"/>
              </a:spcBef>
              <a:buNone/>
              <a:defRPr/>
            </a:pPr>
            <a:endParaRPr lang="en-GB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LAYOUT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90760" y="1197997"/>
            <a:ext cx="10537285" cy="37786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Maximize productivity using integral 2D layout and 3D detailed design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CE6CAD-C7F8-4C5A-B85C-327A99B7154D}"/>
              </a:ext>
            </a:extLst>
          </p:cNvPr>
          <p:cNvGrpSpPr/>
          <p:nvPr/>
        </p:nvGrpSpPr>
        <p:grpSpPr>
          <a:xfrm>
            <a:off x="5250043" y="1703620"/>
            <a:ext cx="6466047" cy="4828019"/>
            <a:chOff x="5699248" y="1676401"/>
            <a:chExt cx="6466047" cy="4828019"/>
          </a:xfrm>
        </p:grpSpPr>
        <p:pic>
          <p:nvPicPr>
            <p:cNvPr id="11" name="Picture 2" descr="D:\000 - CAD Sales Enablement\000 - FY16 CAD Core Plays\FY16 Direct Package Upgrade Play\images\016056_col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248" y="3703012"/>
              <a:ext cx="2893394" cy="267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D:\000 - CAD Sales Enablement\000 - FY16 CAD Core Plays\FY16 Direct Package Upgrade Play\images\web8-2015-1-lm-jagm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36" b="19806"/>
            <a:stretch/>
          </p:blipFill>
          <p:spPr bwMode="auto">
            <a:xfrm>
              <a:off x="7055634" y="1676401"/>
              <a:ext cx="5109661" cy="146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http://www.flowxrg.com.php5-19.dfw1-2.websitetestlink.com/wp-content/uploads/2011/12/topplan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63" b="7407"/>
            <a:stretch/>
          </p:blipFill>
          <p:spPr bwMode="auto">
            <a:xfrm>
              <a:off x="8229191" y="4572001"/>
              <a:ext cx="3876586" cy="193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D:\000 - CAD Sales Enablement\000 - FY16 CAD Core Plays\FY16 Direct Package Upgrade Play\images\Ulysse-Nardin-inner-working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4725" y="3061653"/>
              <a:ext cx="1043705" cy="1512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 descr="D:\000 - CAD Sales Enablement\000 - FY16 CAD Core Plays\FY16 Direct Package Upgrade Play\images\Ulysse-Nardin-inner-working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29706" y="3128114"/>
              <a:ext cx="1709413" cy="139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F77D9B-7AF8-49DF-948B-A775C3FA98FF}"/>
              </a:ext>
            </a:extLst>
          </p:cNvPr>
          <p:cNvGrpSpPr/>
          <p:nvPr/>
        </p:nvGrpSpPr>
        <p:grpSpPr>
          <a:xfrm>
            <a:off x="530141" y="1866900"/>
            <a:ext cx="5807756" cy="4067146"/>
            <a:chOff x="406940" y="1650455"/>
            <a:chExt cx="5807756" cy="40671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8FA5DD-51C6-4740-8BE9-296291A25D72}"/>
                </a:ext>
              </a:extLst>
            </p:cNvPr>
            <p:cNvSpPr/>
            <p:nvPr/>
          </p:nvSpPr>
          <p:spPr>
            <a:xfrm>
              <a:off x="406940" y="1650455"/>
              <a:ext cx="1510147" cy="95251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Who Needs It?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EC0F7E-6661-44FB-A4D5-32CF110F0C5B}"/>
                </a:ext>
              </a:extLst>
            </p:cNvPr>
            <p:cNvSpPr/>
            <p:nvPr/>
          </p:nvSpPr>
          <p:spPr>
            <a:xfrm>
              <a:off x="2057795" y="1650455"/>
              <a:ext cx="4156901" cy="952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Customers that create products using 2D layouts to conceptualize and support design</a:t>
              </a:r>
            </a:p>
            <a:p>
              <a:pPr marL="173038" lvl="1" indent="-173038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Machine design, gear design, and </a:t>
              </a:r>
              <a:r>
                <a:rPr lang="en-US" sz="1400" dirty="0" err="1">
                  <a:solidFill>
                    <a:schemeClr val="tx1"/>
                  </a:solidFill>
                </a:rPr>
                <a:t>axi</a:t>
              </a:r>
              <a:r>
                <a:rPr lang="en-US" sz="1400" dirty="0">
                  <a:solidFill>
                    <a:schemeClr val="tx1"/>
                  </a:solidFill>
                </a:rPr>
                <a:t>-symmetric products are easily defined in 2D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F1F6C7-64CA-489E-AFF9-9A2E9A9429DC}"/>
                </a:ext>
              </a:extLst>
            </p:cNvPr>
            <p:cNvSpPr/>
            <p:nvPr/>
          </p:nvSpPr>
          <p:spPr>
            <a:xfrm>
              <a:off x="406940" y="2692176"/>
              <a:ext cx="1510147" cy="75291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Business Value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0DC86D-FCE5-454D-81B7-298F7CBC17AB}"/>
                </a:ext>
              </a:extLst>
            </p:cNvPr>
            <p:cNvSpPr/>
            <p:nvPr/>
          </p:nvSpPr>
          <p:spPr>
            <a:xfrm>
              <a:off x="2057797" y="2692176"/>
              <a:ext cx="3868690" cy="752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Reduce time-to-market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Reduce product development cost 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Improve product quality and innovation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27FD29-A951-4470-885B-8B576D39017D}"/>
                </a:ext>
              </a:extLst>
            </p:cNvPr>
            <p:cNvSpPr/>
            <p:nvPr/>
          </p:nvSpPr>
          <p:spPr>
            <a:xfrm>
              <a:off x="406940" y="3524470"/>
              <a:ext cx="1510147" cy="7383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Process Improvement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833B8C-8C4B-4C83-BFFE-925607AB5342}"/>
                </a:ext>
              </a:extLst>
            </p:cNvPr>
            <p:cNvSpPr/>
            <p:nvPr/>
          </p:nvSpPr>
          <p:spPr>
            <a:xfrm>
              <a:off x="2057795" y="3524470"/>
              <a:ext cx="3174210" cy="7383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2D concept and layout design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Transition from 2D layout to 3D detailed design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F100C6-2ABD-43CA-8F0B-0E8F5274F2A7}"/>
                </a:ext>
              </a:extLst>
            </p:cNvPr>
            <p:cNvSpPr/>
            <p:nvPr/>
          </p:nvSpPr>
          <p:spPr>
            <a:xfrm>
              <a:off x="406940" y="4342187"/>
              <a:ext cx="1510147" cy="137541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Technology/ Capability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A62688-43DC-4189-AFA4-ABDB846BFC09}"/>
                </a:ext>
              </a:extLst>
            </p:cNvPr>
            <p:cNvSpPr/>
            <p:nvPr/>
          </p:nvSpPr>
          <p:spPr>
            <a:xfrm>
              <a:off x="2057794" y="4342187"/>
              <a:ext cx="3174211" cy="1375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Easily create from scratch or 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edit existing information 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Directly utilize 2D data to speed the creation of 3D design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Implement changes driven from 2D layout information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A61B5-1826-4015-BE29-30EBB5D51F1B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1650457"/>
              <a:ext cx="0" cy="952511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176994-B882-4DF9-8F27-68E6337152E2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2692175"/>
              <a:ext cx="0" cy="75291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F115EA-8C2A-43AD-82CD-2F24D3777408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3524468"/>
              <a:ext cx="0" cy="73834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707379-B623-4233-8989-0A0CBAFF1D1B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4342186"/>
              <a:ext cx="0" cy="137541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6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1786</TotalTime>
  <Words>101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PTCRaleway</vt:lpstr>
      <vt:lpstr>PTCRaleway Black</vt:lpstr>
      <vt:lpstr>Arial</vt:lpstr>
      <vt:lpstr>Wingdings</vt:lpstr>
      <vt:lpstr>Arial Narrow</vt:lpstr>
      <vt:lpstr>PTC PowerPoint Template</vt:lpstr>
      <vt:lpstr>think-cell Slide</vt:lpstr>
      <vt:lpstr>CREO LAYOUT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2023-10-17T12:15:24Z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