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95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702" y="102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3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ilis Karastergios" userId="2aa9c0a1-323b-48aa-83e0-abc8de3a69d0" providerId="ADAL" clId="{EC2AE511-BA09-4AD8-BB2C-BB03248D462D}"/>
    <pc:docChg chg="modSld">
      <pc:chgData name="Vasilis Karastergios" userId="2aa9c0a1-323b-48aa-83e0-abc8de3a69d0" providerId="ADAL" clId="{EC2AE511-BA09-4AD8-BB2C-BB03248D462D}" dt="2024-02-13T12:52:55.032" v="0" actId="6549"/>
      <pc:docMkLst>
        <pc:docMk/>
      </pc:docMkLst>
      <pc:sldChg chg="modNotesTx">
        <pc:chgData name="Vasilis Karastergios" userId="2aa9c0a1-323b-48aa-83e0-abc8de3a69d0" providerId="ADAL" clId="{EC2AE511-BA09-4AD8-BB2C-BB03248D462D}" dt="2024-02-13T12:52:55.032" v="0" actId="6549"/>
        <pc:sldMkLst>
          <pc:docMk/>
          <pc:sldMk cId="3937607177" sldId="295"/>
        </pc:sldMkLst>
      </pc:sldChg>
    </pc:docChg>
  </pc:docChgLst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13/02/2024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781" indent="-167781" defTabSz="894832">
              <a:spcBef>
                <a:spcPts val="0"/>
              </a:spcBef>
              <a:defRPr/>
            </a:pPr>
            <a:endParaRPr lang="en-US" sz="1200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A5661A5-4E90-4442-A734-FD2CC77FE8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t="9715" r="17202" b="9305"/>
          <a:stretch/>
        </p:blipFill>
        <p:spPr>
          <a:xfrm>
            <a:off x="8183013" y="4130389"/>
            <a:ext cx="3699032" cy="20681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CREO INTERACTIVE SURFACE DESIGN (ISDX)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503845" y="1200937"/>
            <a:ext cx="9674628" cy="467076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Combine the power of parametric modeling and flexibility of freeform surfacing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792B49-1C27-49A1-B33D-B07A297A0BDA}"/>
              </a:ext>
            </a:extLst>
          </p:cNvPr>
          <p:cNvSpPr/>
          <p:nvPr/>
        </p:nvSpPr>
        <p:spPr>
          <a:xfrm>
            <a:off x="503845" y="1880035"/>
            <a:ext cx="1510147" cy="11525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A96274-3F97-454D-B5DD-4AFE2F39EB2D}"/>
              </a:ext>
            </a:extLst>
          </p:cNvPr>
          <p:cNvSpPr/>
          <p:nvPr/>
        </p:nvSpPr>
        <p:spPr>
          <a:xfrm>
            <a:off x="2154700" y="1890195"/>
            <a:ext cx="5211354" cy="1152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Any customer that needs to differentiate and capture competitive differentiation using freeform design to satisfy aesthetic, ergonomic and functional design requirements</a:t>
            </a:r>
          </a:p>
          <a:p>
            <a:pPr marL="173038" lvl="1" indent="-173038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Commodity products require styling to provide competitive differentiation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385DD3-FAD7-4176-BA9F-64B454AC9450}"/>
              </a:ext>
            </a:extLst>
          </p:cNvPr>
          <p:cNvSpPr/>
          <p:nvPr/>
        </p:nvSpPr>
        <p:spPr>
          <a:xfrm>
            <a:off x="503845" y="3111979"/>
            <a:ext cx="1510147" cy="7529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96EFAA-FD57-4522-AB9B-C03742909D82}"/>
              </a:ext>
            </a:extLst>
          </p:cNvPr>
          <p:cNvSpPr/>
          <p:nvPr/>
        </p:nvSpPr>
        <p:spPr>
          <a:xfrm>
            <a:off x="2154702" y="3111979"/>
            <a:ext cx="4864112" cy="752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product styling and competitive differentia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BC4F42-3FD1-42D9-87E3-CB1E3781DB51}"/>
              </a:ext>
            </a:extLst>
          </p:cNvPr>
          <p:cNvSpPr/>
          <p:nvPr/>
        </p:nvSpPr>
        <p:spPr>
          <a:xfrm>
            <a:off x="503845" y="3944273"/>
            <a:ext cx="1510147" cy="5353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223139-5719-4361-8700-8B26DCC59C52}"/>
              </a:ext>
            </a:extLst>
          </p:cNvPr>
          <p:cNvSpPr/>
          <p:nvPr/>
        </p:nvSpPr>
        <p:spPr>
          <a:xfrm>
            <a:off x="2154700" y="3944273"/>
            <a:ext cx="3174210" cy="535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Freeform surface creation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Concept and industrial design 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05DD95-0EB6-4E5F-802D-275E6546EC7F}"/>
              </a:ext>
            </a:extLst>
          </p:cNvPr>
          <p:cNvSpPr/>
          <p:nvPr/>
        </p:nvSpPr>
        <p:spPr>
          <a:xfrm>
            <a:off x="503845" y="4558956"/>
            <a:ext cx="1510147" cy="16208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8C2359-80D6-4FB1-90DE-9572D1AC4676}"/>
              </a:ext>
            </a:extLst>
          </p:cNvPr>
          <p:cNvSpPr/>
          <p:nvPr/>
        </p:nvSpPr>
        <p:spPr>
          <a:xfrm>
            <a:off x="2154699" y="4558956"/>
            <a:ext cx="6229928" cy="1620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Combined freeform and technical surfacing in a single environment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Focus on design aesthetics and shape rather than constraints and parameters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Design precise curves and surfaces to achieve highly-engineered, manufacturable products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Confidently explore design variants leveraging direct curve and surface editing capabilities and real-time feedback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4BB59A-5842-4F7D-AA45-D01F1232D28A}"/>
              </a:ext>
            </a:extLst>
          </p:cNvPr>
          <p:cNvCxnSpPr>
            <a:cxnSpLocks/>
          </p:cNvCxnSpPr>
          <p:nvPr/>
        </p:nvCxnSpPr>
        <p:spPr>
          <a:xfrm>
            <a:off x="2110977" y="1880037"/>
            <a:ext cx="0" cy="115256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7D34D5-F702-4AAA-BBC0-1DE8DDA40AAE}"/>
              </a:ext>
            </a:extLst>
          </p:cNvPr>
          <p:cNvCxnSpPr>
            <a:cxnSpLocks/>
          </p:cNvCxnSpPr>
          <p:nvPr/>
        </p:nvCxnSpPr>
        <p:spPr>
          <a:xfrm>
            <a:off x="2110977" y="3111978"/>
            <a:ext cx="0" cy="75291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D66BC6-E258-4BD0-BCA8-F7F7DA5B478C}"/>
              </a:ext>
            </a:extLst>
          </p:cNvPr>
          <p:cNvCxnSpPr>
            <a:cxnSpLocks/>
          </p:cNvCxnSpPr>
          <p:nvPr/>
        </p:nvCxnSpPr>
        <p:spPr>
          <a:xfrm>
            <a:off x="2110977" y="3944271"/>
            <a:ext cx="0" cy="535311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0BC342-467E-45F3-897E-28EDAA49DFC2}"/>
              </a:ext>
            </a:extLst>
          </p:cNvPr>
          <p:cNvCxnSpPr>
            <a:cxnSpLocks/>
          </p:cNvCxnSpPr>
          <p:nvPr/>
        </p:nvCxnSpPr>
        <p:spPr>
          <a:xfrm>
            <a:off x="2110977" y="4558955"/>
            <a:ext cx="0" cy="162087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001A61-69BA-4DB4-8F44-C4D5CBE3110F}"/>
              </a:ext>
            </a:extLst>
          </p:cNvPr>
          <p:cNvGrpSpPr/>
          <p:nvPr/>
        </p:nvGrpSpPr>
        <p:grpSpPr>
          <a:xfrm>
            <a:off x="7409776" y="1515857"/>
            <a:ext cx="4061475" cy="2668216"/>
            <a:chOff x="7570800" y="1714368"/>
            <a:chExt cx="4547379" cy="2987434"/>
          </a:xfrm>
        </p:grpSpPr>
        <p:pic>
          <p:nvPicPr>
            <p:cNvPr id="30" name="Picture 3" descr="D:\000 - CAD Sales Enablement\000 - FY16 CAD Core Plays\FY16 Direct Package Upgrade Play\images\Whirlpool-Kitchen-aid.jpg">
              <a:extLst>
                <a:ext uri="{FF2B5EF4-FFF2-40B4-BE49-F238E27FC236}">
                  <a16:creationId xmlns:a16="http://schemas.microsoft.com/office/drawing/2014/main" id="{55E6603E-7F5A-461C-A685-27C37B084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800" y="1876241"/>
              <a:ext cx="2395832" cy="2395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" descr="D:\000 - CAD Sales Enablement\000 - FY16 CAD Core Plays\FY16 Direct Package Upgrade Play\images\Logitech-MX-Cordless-Ergonomic-Mouse.jpg">
              <a:extLst>
                <a:ext uri="{FF2B5EF4-FFF2-40B4-BE49-F238E27FC236}">
                  <a16:creationId xmlns:a16="http://schemas.microsoft.com/office/drawing/2014/main" id="{96375ADF-01DF-4CF7-ABDE-D23DEBA1D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215594" y="3313779"/>
              <a:ext cx="1902585" cy="1388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D:\000 - CAD Sales Enablement\000 - FY16 CAD Core Plays\FY16 Direct Package Upgrade Play\images\razor3_braun_cooltec_250px.jpg">
              <a:extLst>
                <a:ext uri="{FF2B5EF4-FFF2-40B4-BE49-F238E27FC236}">
                  <a16:creationId xmlns:a16="http://schemas.microsoft.com/office/drawing/2014/main" id="{00025DD5-75CA-47AF-9666-A73FF1B237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4193" y="1714368"/>
              <a:ext cx="1879097" cy="1879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76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1777</TotalTime>
  <Words>124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Wingdings</vt:lpstr>
      <vt:lpstr>PTCRaleway</vt:lpstr>
      <vt:lpstr>MS PGothic</vt:lpstr>
      <vt:lpstr>Arial Narrow</vt:lpstr>
      <vt:lpstr>PTC PowerPoint Template</vt:lpstr>
      <vt:lpstr>think-cell Slide</vt:lpstr>
      <vt:lpstr>CREO INTERACTIVE SURFACE DESIGN (ISDX)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2024-02-13T12:53:01Z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