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14" r:id="rId5"/>
    <p:sldId id="4265" r:id="rId6"/>
  </p:sldIdLst>
  <p:sldSz cx="12192000" cy="6858000"/>
  <p:notesSz cx="7010400" cy="92964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PTCRaleway" panose="020B0604020202020204" charset="0"/>
      <p:regular r:id="rId13"/>
      <p:bold r:id="rId14"/>
      <p:italic r:id="rId15"/>
      <p:boldItalic r:id="rId16"/>
    </p:embeddedFont>
    <p:embeddedFont>
      <p:font typeface="PTCRaleway Black" panose="020B0604020202020204" charset="0"/>
      <p:bold r:id="rId17"/>
      <p:boldItalic r:id="rId18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8" autoAdjust="0"/>
    <p:restoredTop sz="68602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17/10/2023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  <a:p>
            <a:pPr marL="167781" indent="-167781" defTabSz="894832">
              <a:spcBef>
                <a:spcPts val="0"/>
              </a:spcBef>
              <a:defRPr/>
            </a:pPr>
            <a:endParaRPr lang="en-GB" sz="1200" dirty="0"/>
          </a:p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  <a:p>
            <a:pPr lvl="0"/>
            <a:endParaRPr lang="en-GB" sz="1200" dirty="0"/>
          </a:p>
          <a:p>
            <a:pPr marL="167781" indent="-167781" defTabSz="894832">
              <a:spcBef>
                <a:spcPts val="0"/>
              </a:spcBef>
              <a:defRPr/>
            </a:pPr>
            <a:endParaRPr lang="en-US" sz="1200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5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61EBF-DF32-46B4-B6D0-EC96803BB0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07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slide" Target="slide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GD&amp;T ADVISOR EXTENSION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478060" y="1195273"/>
            <a:ext cx="10724356" cy="46707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Simplify GD&amp;T creation and improve MBD compliance with latest standards (ASME &amp; ISO)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EA79E4-901F-4976-8669-73D69234CDBD}"/>
              </a:ext>
            </a:extLst>
          </p:cNvPr>
          <p:cNvGrpSpPr/>
          <p:nvPr/>
        </p:nvGrpSpPr>
        <p:grpSpPr>
          <a:xfrm>
            <a:off x="5764446" y="1761205"/>
            <a:ext cx="6117599" cy="3706905"/>
            <a:chOff x="5572169" y="2454812"/>
            <a:chExt cx="6533953" cy="39591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2007" y="3880166"/>
              <a:ext cx="4714115" cy="2533837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3" name="Picture 2" descr="GD&amp;T Advisor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42"/>
            <a:stretch/>
          </p:blipFill>
          <p:spPr bwMode="auto">
            <a:xfrm>
              <a:off x="10521442" y="3577208"/>
              <a:ext cx="1513853" cy="656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5572169" y="2454812"/>
              <a:ext cx="4949273" cy="3066754"/>
              <a:chOff x="7101481" y="960120"/>
              <a:chExt cx="4949273" cy="306675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1481" y="1188076"/>
                <a:ext cx="4949273" cy="667206"/>
              </a:xfrm>
              <a:prstGeom prst="rect">
                <a:avLst/>
              </a:prstGeom>
              <a:ln w="9525">
                <a:solidFill>
                  <a:schemeClr val="bg2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58986" y="960120"/>
                <a:ext cx="1087869" cy="20817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45951" y="1508595"/>
                <a:ext cx="1243969" cy="2518279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5853794" y="3827551"/>
              <a:ext cx="1543663" cy="920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accent5"/>
                  </a:solidFill>
                </a:rPr>
                <a:t>Only relevant options are available for user selection</a:t>
              </a:r>
            </a:p>
          </p:txBody>
        </p:sp>
        <p:cxnSp>
          <p:nvCxnSpPr>
            <p:cNvPr id="17" name="Straight Connector 16"/>
            <p:cNvCxnSpPr>
              <a:cxnSpLocks/>
            </p:cNvCxnSpPr>
            <p:nvPr/>
          </p:nvCxnSpPr>
          <p:spPr>
            <a:xfrm flipV="1">
              <a:off x="7209168" y="4172227"/>
              <a:ext cx="851192" cy="161914"/>
            </a:xfrm>
            <a:prstGeom prst="line">
              <a:avLst/>
            </a:prstGeom>
            <a:ln>
              <a:solidFill>
                <a:schemeClr val="accent5"/>
              </a:solidFill>
              <a:headEnd w="lg" len="lg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>
            <a:xfrm flipV="1">
              <a:off x="7198317" y="4323290"/>
              <a:ext cx="887332" cy="22968"/>
            </a:xfrm>
            <a:prstGeom prst="line">
              <a:avLst/>
            </a:prstGeom>
            <a:ln>
              <a:solidFill>
                <a:schemeClr val="accent5"/>
              </a:solidFill>
              <a:headEnd w="lg" len="lg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2" descr="D:\000 - CAD Sales Enablement\000 - FY16 CAD Core Plays\SmartHomeSystemIcon.png">
            <a:hlinkClick r:id="rId8" action="ppaction://hlinksldjump"/>
            <a:extLst>
              <a:ext uri="{FF2B5EF4-FFF2-40B4-BE49-F238E27FC236}">
                <a16:creationId xmlns:a16="http://schemas.microsoft.com/office/drawing/2014/main" id="{13513338-1965-4291-BBCA-62FC2256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E15322-B20E-4932-8CB3-8989F5ED28E8}"/>
              </a:ext>
            </a:extLst>
          </p:cNvPr>
          <p:cNvSpPr/>
          <p:nvPr/>
        </p:nvSpPr>
        <p:spPr>
          <a:xfrm>
            <a:off x="486618" y="1845853"/>
            <a:ext cx="1510147" cy="10372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8E7E82-32C5-496A-BEF3-A476496D5EF6}"/>
              </a:ext>
            </a:extLst>
          </p:cNvPr>
          <p:cNvSpPr/>
          <p:nvPr/>
        </p:nvSpPr>
        <p:spPr>
          <a:xfrm>
            <a:off x="2137473" y="1845853"/>
            <a:ext cx="3565941" cy="103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Every customer that documents model and manufacturing requirements using Geometric Dimensioning and Tolerancing (GD&amp;T)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686373-E2F4-4F6C-A310-F831088C2773}"/>
              </a:ext>
            </a:extLst>
          </p:cNvPr>
          <p:cNvSpPr/>
          <p:nvPr/>
        </p:nvSpPr>
        <p:spPr>
          <a:xfrm>
            <a:off x="486618" y="2945333"/>
            <a:ext cx="1510147" cy="13595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D72C4B-9D10-46D4-9E63-FB511F9C4B47}"/>
              </a:ext>
            </a:extLst>
          </p:cNvPr>
          <p:cNvSpPr/>
          <p:nvPr/>
        </p:nvSpPr>
        <p:spPr>
          <a:xfrm>
            <a:off x="2137475" y="2996133"/>
            <a:ext cx="386974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product quality and innovation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and manufacturing costs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collaboration and communication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61D08A-7DDA-4B67-9A44-17539C1C206C}"/>
              </a:ext>
            </a:extLst>
          </p:cNvPr>
          <p:cNvSpPr/>
          <p:nvPr/>
        </p:nvSpPr>
        <p:spPr>
          <a:xfrm>
            <a:off x="486618" y="4373881"/>
            <a:ext cx="1510147" cy="6284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C7082C-4F99-46ED-BBAF-F6D05CE9BDF5}"/>
              </a:ext>
            </a:extLst>
          </p:cNvPr>
          <p:cNvSpPr/>
          <p:nvPr/>
        </p:nvSpPr>
        <p:spPr>
          <a:xfrm>
            <a:off x="2137473" y="4353561"/>
            <a:ext cx="3306685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GD&amp;T authoring (4 times faster than Creo Authoring)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Model-based Definition (MBD)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82AF52-23B6-4A4F-AE0F-6251C7B035C9}"/>
              </a:ext>
            </a:extLst>
          </p:cNvPr>
          <p:cNvSpPr/>
          <p:nvPr/>
        </p:nvSpPr>
        <p:spPr>
          <a:xfrm>
            <a:off x="486618" y="5064541"/>
            <a:ext cx="1510147" cy="14285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306D48-655E-48DE-B399-92BE05EAE76B}"/>
              </a:ext>
            </a:extLst>
          </p:cNvPr>
          <p:cNvSpPr/>
          <p:nvPr/>
        </p:nvSpPr>
        <p:spPr>
          <a:xfrm>
            <a:off x="2137474" y="5125501"/>
            <a:ext cx="5624766" cy="1428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Wizard-like dashboard to guide the user in the correct application of GD&amp;T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Feature-centric view of GD&amp;T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Advisor Tree – displays messages to inform and guide the user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Constraint State Legend – provides surface highlighting to indicate tolerance status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FF51A6-8025-462C-A513-1FCC325534AC}"/>
              </a:ext>
            </a:extLst>
          </p:cNvPr>
          <p:cNvCxnSpPr>
            <a:cxnSpLocks/>
          </p:cNvCxnSpPr>
          <p:nvPr/>
        </p:nvCxnSpPr>
        <p:spPr>
          <a:xfrm>
            <a:off x="2093750" y="1845855"/>
            <a:ext cx="0" cy="103723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D8A8385-BB7E-4A79-960A-A5EAF11A096F}"/>
              </a:ext>
            </a:extLst>
          </p:cNvPr>
          <p:cNvCxnSpPr>
            <a:cxnSpLocks/>
          </p:cNvCxnSpPr>
          <p:nvPr/>
        </p:nvCxnSpPr>
        <p:spPr>
          <a:xfrm>
            <a:off x="2093750" y="2945332"/>
            <a:ext cx="0" cy="1359511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FEF7DC-A174-4AD9-9649-850D1C773A4D}"/>
              </a:ext>
            </a:extLst>
          </p:cNvPr>
          <p:cNvCxnSpPr>
            <a:cxnSpLocks/>
          </p:cNvCxnSpPr>
          <p:nvPr/>
        </p:nvCxnSpPr>
        <p:spPr>
          <a:xfrm>
            <a:off x="2093750" y="4373878"/>
            <a:ext cx="0" cy="62841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F87B0D-675A-43F0-B585-F5599D2F4C9E}"/>
              </a:ext>
            </a:extLst>
          </p:cNvPr>
          <p:cNvCxnSpPr>
            <a:cxnSpLocks/>
          </p:cNvCxnSpPr>
          <p:nvPr/>
        </p:nvCxnSpPr>
        <p:spPr>
          <a:xfrm>
            <a:off x="2093750" y="5064539"/>
            <a:ext cx="0" cy="142854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9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5B4BC4B-4865-4A13-8856-7A1B583BB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08" y="3698530"/>
            <a:ext cx="4413506" cy="2390649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26" name="Picture 2" descr="GD&amp;T Advisor Logo">
            <a:extLst>
              <a:ext uri="{FF2B5EF4-FFF2-40B4-BE49-F238E27FC236}">
                <a16:creationId xmlns:a16="http://schemas.microsoft.com/office/drawing/2014/main" id="{DE6E3659-0561-49CE-A23E-1F02176CC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2"/>
          <a:stretch/>
        </p:blipFill>
        <p:spPr bwMode="auto">
          <a:xfrm>
            <a:off x="490760" y="5103759"/>
            <a:ext cx="1417388" cy="61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C2BC8-E6C3-43B3-9946-27ECF952ABA9}"/>
              </a:ext>
            </a:extLst>
          </p:cNvPr>
          <p:cNvSpPr/>
          <p:nvPr/>
        </p:nvSpPr>
        <p:spPr>
          <a:xfrm>
            <a:off x="490760" y="4151919"/>
            <a:ext cx="574544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**Note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: </a:t>
            </a:r>
          </a:p>
          <a:p>
            <a:pPr marL="171450" marR="0" lvl="0" indent="-171450" algn="l" defTabSz="10867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ASME and ISO GPS Tolerance standards are defined for part level GD&amp;T Only</a:t>
            </a:r>
          </a:p>
          <a:p>
            <a:pPr marL="171450" marR="0" lvl="0" indent="-171450" algn="l" defTabSz="10867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Assembly GD&amp;T is applied according to part level standards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6C91FAD-A65A-4B88-A45A-E8D1CF17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/>
          <a:lstStyle/>
          <a:p>
            <a:r>
              <a:rPr lang="en-US" dirty="0"/>
              <a:t>GD&amp;T Advisor Basic </a:t>
            </a:r>
            <a:r>
              <a:rPr lang="en-US"/>
              <a:t>and Advanced</a:t>
            </a:r>
            <a:endParaRPr lang="en-US" dirty="0"/>
          </a:p>
        </p:txBody>
      </p:sp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B26D893D-B451-4FE3-A72C-C83032CAE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171382"/>
              </p:ext>
            </p:extLst>
          </p:nvPr>
        </p:nvGraphicFramePr>
        <p:xfrm>
          <a:off x="495300" y="1311435"/>
          <a:ext cx="11277600" cy="1981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27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240">
                  <a:extLst>
                    <a:ext uri="{9D8B030D-6E8A-4147-A177-3AD203B41FA5}">
                      <a16:colId xmlns:a16="http://schemas.microsoft.com/office/drawing/2014/main" val="4178355308"/>
                    </a:ext>
                  </a:extLst>
                </a:gridCol>
                <a:gridCol w="256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5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</a:rPr>
                        <a:t>Capability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5963" marR="165963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GD&amp;T Advisor Basic</a:t>
                      </a:r>
                    </a:p>
                    <a:p>
                      <a:pPr algn="ctr"/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SPN-3391</a:t>
                      </a:r>
                    </a:p>
                  </a:txBody>
                  <a:tcPr marL="165963" marR="1659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GD&amp;T Advisor Advanced</a:t>
                      </a:r>
                    </a:p>
                    <a:p>
                      <a:pPr algn="ctr"/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SPN-3376</a:t>
                      </a:r>
                    </a:p>
                  </a:txBody>
                  <a:tcPr marL="165963" marR="1659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86">
                <a:tc>
                  <a:txBody>
                    <a:bodyPr/>
                    <a:lstStyle/>
                    <a:p>
                      <a:r>
                        <a:rPr lang="en-US" sz="1100" dirty="0"/>
                        <a:t>Guided creation of GD&amp;T in part models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786">
                <a:tc>
                  <a:txBody>
                    <a:bodyPr/>
                    <a:lstStyle/>
                    <a:p>
                      <a:r>
                        <a:rPr lang="en-US" sz="1100" dirty="0"/>
                        <a:t>Guided creation of GD&amp;T in assembly models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275033"/>
                  </a:ext>
                </a:extLst>
              </a:tr>
              <a:tr h="235786">
                <a:tc>
                  <a:txBody>
                    <a:bodyPr/>
                    <a:lstStyle/>
                    <a:p>
                      <a:r>
                        <a:rPr lang="en-US" sz="1100" dirty="0"/>
                        <a:t>Validation against ASME and ISO GPS tolerance standards **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786">
                <a:tc>
                  <a:txBody>
                    <a:bodyPr/>
                    <a:lstStyle/>
                    <a:p>
                      <a:r>
                        <a:rPr lang="en-US" sz="1100" dirty="0"/>
                        <a:t>Receive info, warnings and error messages in Advisor Tree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569">
                <a:tc>
                  <a:txBody>
                    <a:bodyPr/>
                    <a:lstStyle/>
                    <a:p>
                      <a:r>
                        <a:rPr lang="en-US" sz="1100" dirty="0"/>
                        <a:t>Reuse existing 3D annotation created in Creo using GD&amp;T Advisor to evaluate and provide guidance to fix non-compliant GD&amp;T (per standards)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165963" marR="16596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5963" marR="16596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45448"/>
                  </a:ext>
                </a:extLst>
              </a:tr>
            </a:tbl>
          </a:graphicData>
        </a:graphic>
      </p:graphicFrame>
      <p:pic>
        <p:nvPicPr>
          <p:cNvPr id="8" name="Picture 2" descr="D:\000 - CAD Sales Enablement\000 - FY16 CAD Core Plays\SmartHomeSystemIcon.png">
            <a:hlinkClick r:id="rId5" action="ppaction://hlinksldjump"/>
            <a:extLst>
              <a:ext uri="{FF2B5EF4-FFF2-40B4-BE49-F238E27FC236}">
                <a16:creationId xmlns:a16="http://schemas.microsoft.com/office/drawing/2014/main" id="{D066E544-BE1D-4B5C-84EC-71672262C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680574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73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1778</TotalTime>
  <Words>259</Words>
  <Application>Microsoft Office PowerPoint</Application>
  <PresentationFormat>Widescreen</PresentationFormat>
  <Paragraphs>46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PTCRaleway</vt:lpstr>
      <vt:lpstr>PTCRaleway Black</vt:lpstr>
      <vt:lpstr>Arial</vt:lpstr>
      <vt:lpstr>Wingdings</vt:lpstr>
      <vt:lpstr>Arial Narrow</vt:lpstr>
      <vt:lpstr>PTC PowerPoint Template</vt:lpstr>
      <vt:lpstr>think-cell Slide</vt:lpstr>
      <vt:lpstr>CREO GD&amp;T ADVISOR EXTENSION </vt:lpstr>
      <vt:lpstr>GD&amp;T Advisor Basic and Advanced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2023-10-17T13:38:22Z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