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0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87335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8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3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6.png"/><Relationship Id="rId5" Type="http://schemas.openxmlformats.org/officeDocument/2006/relationships/tags" Target="../tags/tag13.xml"/><Relationship Id="rId10" Type="http://schemas.openxmlformats.org/officeDocument/2006/relationships/image" Target="../media/image35.png"/><Relationship Id="rId4" Type="http://schemas.openxmlformats.org/officeDocument/2006/relationships/tags" Target="../tags/tag12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FLEXIBLE MODELING (FMX)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00" y="1190912"/>
            <a:ext cx="7536910" cy="36389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Capabilities to directly edit any 3D geometry in Creo Parametric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A13AEA-F694-4DCA-AE2C-5C75735F5595}"/>
              </a:ext>
            </a:extLst>
          </p:cNvPr>
          <p:cNvGrpSpPr/>
          <p:nvPr/>
        </p:nvGrpSpPr>
        <p:grpSpPr>
          <a:xfrm>
            <a:off x="495300" y="1877649"/>
            <a:ext cx="6665439" cy="4405646"/>
            <a:chOff x="406940" y="1649843"/>
            <a:chExt cx="6665439" cy="44056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472574-9653-4EB3-88FC-9B89A71EAE0C}"/>
                </a:ext>
              </a:extLst>
            </p:cNvPr>
            <p:cNvSpPr/>
            <p:nvPr/>
          </p:nvSpPr>
          <p:spPr>
            <a:xfrm>
              <a:off x="406940" y="1649843"/>
              <a:ext cx="1510147" cy="55235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 dirty="0">
                  <a:solidFill>
                    <a:schemeClr val="tx1"/>
                  </a:solidFill>
                </a:rPr>
                <a:t>Who Needs It?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A5EB53-05A6-4313-AFB7-35FFD428CCB3}"/>
                </a:ext>
              </a:extLst>
            </p:cNvPr>
            <p:cNvSpPr/>
            <p:nvPr/>
          </p:nvSpPr>
          <p:spPr>
            <a:xfrm>
              <a:off x="2057794" y="1649843"/>
              <a:ext cx="5014585" cy="5523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>
                  <a:solidFill>
                    <a:schemeClr val="tx1"/>
                  </a:solidFill>
                </a:rPr>
                <a:t>All customers that need to work with and edit multi-CAD from suppliers, partners and extended design teams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9B7566-55BA-47BF-B535-BCBE91149D38}"/>
                </a:ext>
              </a:extLst>
            </p:cNvPr>
            <p:cNvSpPr/>
            <p:nvPr/>
          </p:nvSpPr>
          <p:spPr>
            <a:xfrm>
              <a:off x="406940" y="2281577"/>
              <a:ext cx="1510147" cy="7529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Business Value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CA613-2948-4ED4-A2E7-069DFF270002}"/>
                </a:ext>
              </a:extLst>
            </p:cNvPr>
            <p:cNvSpPr/>
            <p:nvPr/>
          </p:nvSpPr>
          <p:spPr>
            <a:xfrm>
              <a:off x="2057797" y="2281577"/>
              <a:ext cx="4324386" cy="752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Reduce time-to-market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Reduce product development cost 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Improve product quality and innovation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AB07CC-4D66-4142-AC98-73A5E813A474}"/>
                </a:ext>
              </a:extLst>
            </p:cNvPr>
            <p:cNvSpPr/>
            <p:nvPr/>
          </p:nvSpPr>
          <p:spPr>
            <a:xfrm>
              <a:off x="406940" y="3113873"/>
              <a:ext cx="1510147" cy="10393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Process Improvement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C65D78-EECC-4ADA-9DCD-BE17EDD723D1}"/>
                </a:ext>
              </a:extLst>
            </p:cNvPr>
            <p:cNvSpPr/>
            <p:nvPr/>
          </p:nvSpPr>
          <p:spPr>
            <a:xfrm>
              <a:off x="2057795" y="3113873"/>
              <a:ext cx="4324388" cy="10393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Multi-CAD Design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Late Stage and Unexpected Change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Rapid Design Exploration and Reuse 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Model Prep and Simplification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59B2E-748F-4337-9623-01491FDBC0CD}"/>
                </a:ext>
              </a:extLst>
            </p:cNvPr>
            <p:cNvSpPr/>
            <p:nvPr/>
          </p:nvSpPr>
          <p:spPr>
            <a:xfrm>
              <a:off x="406940" y="4232615"/>
              <a:ext cx="1510147" cy="1822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Technology/ Capability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4428E8-0944-49EC-92C6-0B42A209EA88}"/>
                </a:ext>
              </a:extLst>
            </p:cNvPr>
            <p:cNvSpPr/>
            <p:nvPr/>
          </p:nvSpPr>
          <p:spPr>
            <a:xfrm>
              <a:off x="2057795" y="4232615"/>
              <a:ext cx="3567750" cy="18228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Support multi-CAD Collaboration and Consolidation efforts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Rapidly implement late stage and unexpected design change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Speed design exploration and enable CAD data reuse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Prepare models for analysis and downstream use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43ED9-1F09-4651-AD14-1000F8D9D6AA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1649843"/>
              <a:ext cx="0" cy="552358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59AFA3-AFB5-43C4-BF50-4F524EBF7164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2281575"/>
              <a:ext cx="0" cy="75292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7749C8-0EFB-4E6A-9DDB-D59E8C99D3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3113871"/>
              <a:ext cx="0" cy="103936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119901-7F91-436A-B758-1A4894923DDE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4232615"/>
              <a:ext cx="0" cy="1822874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2DBAD6DF-11BE-4389-9F9F-798195E0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5909" y="1723849"/>
            <a:ext cx="3054728" cy="181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035BC66-8519-49B5-95BD-ED44DD0F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235" y="2330410"/>
            <a:ext cx="2395810" cy="15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A033C0B3-EC73-4B79-B13A-AA5CA787AB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3887" y="3646505"/>
            <a:ext cx="2591008" cy="207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4BC2E3C-E16C-45AC-88FF-DF1E308E09B4}"/>
              </a:ext>
            </a:extLst>
          </p:cNvPr>
          <p:cNvGrpSpPr/>
          <p:nvPr/>
        </p:nvGrpSpPr>
        <p:grpSpPr>
          <a:xfrm>
            <a:off x="5679565" y="4262878"/>
            <a:ext cx="6093335" cy="2229329"/>
            <a:chOff x="5114649" y="4036860"/>
            <a:chExt cx="6954614" cy="2544439"/>
          </a:xfrm>
        </p:grpSpPr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19706F67-32CA-417C-8EE3-11AAF6D1E46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67462" y="4036860"/>
              <a:ext cx="2941637" cy="105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9">
              <a:extLst>
                <a:ext uri="{FF2B5EF4-FFF2-40B4-BE49-F238E27FC236}">
                  <a16:creationId xmlns:a16="http://schemas.microsoft.com/office/drawing/2014/main" id="{BB6A9D21-A10F-49E5-9160-D4D1C1CE5162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73450" y="5773586"/>
              <a:ext cx="4595813" cy="587375"/>
            </a:xfrm>
            <a:prstGeom prst="rect">
              <a:avLst/>
            </a:prstGeom>
          </p:spPr>
        </p:pic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F3584684-F977-4545-872C-412A49D110A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14649" y="4889460"/>
              <a:ext cx="1674833" cy="169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1">
              <a:extLst>
                <a:ext uri="{FF2B5EF4-FFF2-40B4-BE49-F238E27FC236}">
                  <a16:creationId xmlns:a16="http://schemas.microsoft.com/office/drawing/2014/main" id="{5CDEBC14-DE3A-4624-8D35-90B29FA9331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036" y="4661060"/>
              <a:ext cx="1564834" cy="1668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871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D:\Users\avecchi\AppData\Local\Temp\articulate\presenter\imgtemp\Kf8jfgJl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102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FLEXIBLE MODELING (FMX)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2023-10-16T09:10:15Z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