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1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3342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17/10/2023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FATIGUE ADVISOR EXTENSION 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90760" y="1208685"/>
            <a:ext cx="9538571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Analyze and optimize the structural integrity of part and assembly models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83764" y="2804399"/>
            <a:ext cx="5905500" cy="1830536"/>
            <a:chOff x="914400" y="4619228"/>
            <a:chExt cx="5905500" cy="1830536"/>
          </a:xfrm>
        </p:grpSpPr>
        <p:pic>
          <p:nvPicPr>
            <p:cNvPr id="15" name="Picture 5" descr="fatigue4gif_01.gif"/>
            <p:cNvPicPr>
              <a:picLocks noChangeAspect="1"/>
            </p:cNvPicPr>
            <p:nvPr/>
          </p:nvPicPr>
          <p:blipFill>
            <a:blip r:embed="rId3" cstate="print"/>
            <a:srcRect r="56281" b="55556"/>
            <a:stretch>
              <a:fillRect/>
            </a:stretch>
          </p:blipFill>
          <p:spPr bwMode="auto">
            <a:xfrm>
              <a:off x="914400" y="4667250"/>
              <a:ext cx="1560513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fatigue4gif_01.gif"/>
            <p:cNvPicPr>
              <a:picLocks noChangeAspect="1"/>
            </p:cNvPicPr>
            <p:nvPr/>
          </p:nvPicPr>
          <p:blipFill>
            <a:blip r:embed="rId3" cstate="print"/>
            <a:srcRect l="54839" r="1613" b="55237"/>
            <a:stretch>
              <a:fillRect/>
            </a:stretch>
          </p:blipFill>
          <p:spPr bwMode="auto">
            <a:xfrm>
              <a:off x="5276850" y="4667250"/>
              <a:ext cx="154305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fatigue4gif_01.gif"/>
            <p:cNvPicPr>
              <a:picLocks noChangeAspect="1"/>
            </p:cNvPicPr>
            <p:nvPr/>
          </p:nvPicPr>
          <p:blipFill>
            <a:blip r:embed="rId3" cstate="print"/>
            <a:srcRect t="58150" r="36000"/>
            <a:stretch>
              <a:fillRect/>
            </a:stretch>
          </p:blipFill>
          <p:spPr bwMode="auto">
            <a:xfrm>
              <a:off x="2578101" y="4619228"/>
              <a:ext cx="24257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9"/>
            <p:cNvCxnSpPr>
              <a:cxnSpLocks noChangeShapeType="1"/>
              <a:stCxn id="21" idx="1"/>
            </p:cNvCxnSpPr>
            <p:nvPr/>
          </p:nvCxnSpPr>
          <p:spPr bwMode="auto">
            <a:xfrm flipH="1" flipV="1">
              <a:off x="1809751" y="5038924"/>
              <a:ext cx="904874" cy="1218480"/>
            </a:xfrm>
            <a:prstGeom prst="straightConnector1">
              <a:avLst/>
            </a:prstGeom>
            <a:noFill/>
            <a:ln w="25400" algn="ctr">
              <a:solidFill>
                <a:schemeClr val="accent5"/>
              </a:solidFill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5019095" y="5181202"/>
              <a:ext cx="895023" cy="1038101"/>
            </a:xfrm>
            <a:prstGeom prst="straightConnector1">
              <a:avLst/>
            </a:prstGeom>
            <a:noFill/>
            <a:ln w="25400" algn="ctr">
              <a:solidFill>
                <a:schemeClr val="accent5"/>
              </a:solidFill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Straight Arrow Connector 16"/>
            <p:cNvCxnSpPr>
              <a:cxnSpLocks noChangeShapeType="1"/>
            </p:cNvCxnSpPr>
            <p:nvPr/>
          </p:nvCxnSpPr>
          <p:spPr bwMode="auto">
            <a:xfrm flipH="1" flipV="1">
              <a:off x="3331030" y="4867275"/>
              <a:ext cx="549438" cy="1197768"/>
            </a:xfrm>
            <a:prstGeom prst="straightConnector1">
              <a:avLst/>
            </a:prstGeom>
            <a:noFill/>
            <a:ln w="25400" algn="ctr">
              <a:solidFill>
                <a:schemeClr val="accent5"/>
              </a:solidFill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2714625" y="6065043"/>
              <a:ext cx="2299027" cy="384721"/>
            </a:xfrm>
            <a:prstGeom prst="rect">
              <a:avLst/>
            </a:prstGeom>
            <a:solidFill>
              <a:schemeClr val="accent5"/>
            </a:solidFill>
            <a:ln w="25400" algn="ctr">
              <a:solidFill>
                <a:schemeClr val="accent5"/>
              </a:solidFill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</a:rPr>
                <a:t>Crack Initiation site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BB8289B-3BA7-4638-94BD-1796E6B5C34B}"/>
              </a:ext>
            </a:extLst>
          </p:cNvPr>
          <p:cNvSpPr/>
          <p:nvPr/>
        </p:nvSpPr>
        <p:spPr>
          <a:xfrm>
            <a:off x="499263" y="1876835"/>
            <a:ext cx="1510147" cy="7278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94EB67-1481-4DCC-A710-D95AA440C440}"/>
              </a:ext>
            </a:extLst>
          </p:cNvPr>
          <p:cNvSpPr/>
          <p:nvPr/>
        </p:nvSpPr>
        <p:spPr>
          <a:xfrm>
            <a:off x="2150117" y="1876835"/>
            <a:ext cx="4241405" cy="72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Customers that need to analyze the structural integrity of components subject to cyclical loading conditions and real world constraints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159C86-7046-44FA-B365-D143A69ACAEA}"/>
              </a:ext>
            </a:extLst>
          </p:cNvPr>
          <p:cNvSpPr/>
          <p:nvPr/>
        </p:nvSpPr>
        <p:spPr>
          <a:xfrm>
            <a:off x="499263" y="2668046"/>
            <a:ext cx="1510147" cy="11442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C3F1FF-8981-4079-95D7-D9EF0EDB2F9B}"/>
              </a:ext>
            </a:extLst>
          </p:cNvPr>
          <p:cNvSpPr/>
          <p:nvPr/>
        </p:nvSpPr>
        <p:spPr>
          <a:xfrm>
            <a:off x="2150121" y="2668046"/>
            <a:ext cx="3469564" cy="114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lifecycle cost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928587-16B1-4D9D-A640-D5801CE4CFCD}"/>
              </a:ext>
            </a:extLst>
          </p:cNvPr>
          <p:cNvSpPr/>
          <p:nvPr/>
        </p:nvSpPr>
        <p:spPr>
          <a:xfrm>
            <a:off x="499263" y="3876888"/>
            <a:ext cx="1510147" cy="14643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E5A958-98E1-4A94-A76C-ED220FF1E769}"/>
              </a:ext>
            </a:extLst>
          </p:cNvPr>
          <p:cNvSpPr/>
          <p:nvPr/>
        </p:nvSpPr>
        <p:spPr>
          <a:xfrm>
            <a:off x="2150117" y="3876888"/>
            <a:ext cx="3469568" cy="146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Analyze and understand cycle fatigue and product durability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Accurately predict fatigue cycles and determine confidence of life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Calculate result quantities such as life, damage and factor of safety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DFBE47-1B41-45B0-A234-2A58C0E18E3B}"/>
              </a:ext>
            </a:extLst>
          </p:cNvPr>
          <p:cNvSpPr/>
          <p:nvPr/>
        </p:nvSpPr>
        <p:spPr>
          <a:xfrm>
            <a:off x="499263" y="5405815"/>
            <a:ext cx="1510147" cy="944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08617B-6DAE-4340-9BED-BD12E059C5F0}"/>
              </a:ext>
            </a:extLst>
          </p:cNvPr>
          <p:cNvSpPr/>
          <p:nvPr/>
        </p:nvSpPr>
        <p:spPr>
          <a:xfrm>
            <a:off x="2150118" y="5405815"/>
            <a:ext cx="6947562" cy="944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Accurately models surface finish and treatment effects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Analyze the impact of  repeated loading and unloading cycles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Predict how surface finish and treatment affect design durability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Determine the number of load cycles components can sustain before failure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77A52D-E649-44E3-96FB-8AC3F78D4210}"/>
              </a:ext>
            </a:extLst>
          </p:cNvPr>
          <p:cNvCxnSpPr>
            <a:cxnSpLocks/>
          </p:cNvCxnSpPr>
          <p:nvPr/>
        </p:nvCxnSpPr>
        <p:spPr>
          <a:xfrm>
            <a:off x="2106395" y="1876838"/>
            <a:ext cx="0" cy="7278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5EA088-FAF9-46A1-9C71-524D720A7939}"/>
              </a:ext>
            </a:extLst>
          </p:cNvPr>
          <p:cNvCxnSpPr>
            <a:cxnSpLocks/>
          </p:cNvCxnSpPr>
          <p:nvPr/>
        </p:nvCxnSpPr>
        <p:spPr>
          <a:xfrm>
            <a:off x="2106395" y="2668046"/>
            <a:ext cx="0" cy="114425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72D84C-D640-4C52-84B4-3C5E134962BE}"/>
              </a:ext>
            </a:extLst>
          </p:cNvPr>
          <p:cNvCxnSpPr>
            <a:cxnSpLocks/>
          </p:cNvCxnSpPr>
          <p:nvPr/>
        </p:nvCxnSpPr>
        <p:spPr>
          <a:xfrm>
            <a:off x="2106395" y="3876885"/>
            <a:ext cx="0" cy="146434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38D03F-8300-4CD0-9D62-6B0291A9B5CD}"/>
              </a:ext>
            </a:extLst>
          </p:cNvPr>
          <p:cNvCxnSpPr>
            <a:cxnSpLocks/>
          </p:cNvCxnSpPr>
          <p:nvPr/>
        </p:nvCxnSpPr>
        <p:spPr>
          <a:xfrm>
            <a:off x="2106395" y="5405814"/>
            <a:ext cx="0" cy="94431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80F909-94A6-479C-A73F-7C3B2E88747F}"/>
              </a:ext>
            </a:extLst>
          </p:cNvPr>
          <p:cNvSpPr/>
          <p:nvPr/>
        </p:nvSpPr>
        <p:spPr>
          <a:xfrm>
            <a:off x="8452757" y="2804399"/>
            <a:ext cx="190500" cy="4571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129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PTCRaleway</vt:lpstr>
      <vt:lpstr>PTCRaleway Black</vt:lpstr>
      <vt:lpstr>Arial</vt:lpstr>
      <vt:lpstr>Wingdings</vt:lpstr>
      <vt:lpstr>Arial Narrow</vt:lpstr>
      <vt:lpstr>PTC PowerPoint Template</vt:lpstr>
      <vt:lpstr>think-cell Slide</vt:lpstr>
      <vt:lpstr>CREO FATIGUE ADVISOR EXTENSION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2023-10-17T12:24:07Z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