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88" r:id="rId5"/>
    <p:sldId id="3601" r:id="rId6"/>
  </p:sldIdLst>
  <p:sldSz cx="12192000" cy="6858000"/>
  <p:notesSz cx="7010400" cy="92964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PTCRaleway" panose="020B0604020202020204" charset="0"/>
      <p:regular r:id="rId13"/>
      <p:bold r:id="rId14"/>
      <p:italic r:id="rId15"/>
      <p:boldItalic r:id="rId16"/>
    </p:embeddedFont>
    <p:embeddedFont>
      <p:font typeface="PTCRaleway Black" panose="020B0604020202020204" charset="0"/>
      <p:bold r:id="rId17"/>
      <p:boldItalic r:id="rId18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855" autoAdjust="0"/>
  </p:normalViewPr>
  <p:slideViewPr>
    <p:cSldViewPr snapToGrid="0" snapToObjects="1">
      <p:cViewPr varScale="1">
        <p:scale>
          <a:sx n="82" d="100"/>
          <a:sy n="82" d="100"/>
        </p:scale>
        <p:origin x="902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16/10/2023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9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6CFA2-E031-4982-97B7-5ABD811C66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9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hyperlink" Target="https://support.ptc.com/appserver/cs/view/solution.jsp?n=CS134024&amp;posno=1&amp;q=data%20version%20exchange%20support&amp;nav=&amp;source=Search" TargetMode="Externa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CREO COLLABORATION EXTENSIONS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0760" y="1200249"/>
            <a:ext cx="9743129" cy="381071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Easily integrate and work with data from CATIA V4/V5, SolidWorks, Siemens NX and Inventor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318B64-192D-4507-A1C5-6C2686318F30}"/>
              </a:ext>
            </a:extLst>
          </p:cNvPr>
          <p:cNvGrpSpPr/>
          <p:nvPr/>
        </p:nvGrpSpPr>
        <p:grpSpPr>
          <a:xfrm>
            <a:off x="7482954" y="2763422"/>
            <a:ext cx="4366101" cy="3066204"/>
            <a:chOff x="8229600" y="1960356"/>
            <a:chExt cx="3820830" cy="268327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2489364"/>
              <a:ext cx="3820830" cy="2154266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2" y="1960356"/>
              <a:ext cx="1285703" cy="983777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2219E-763B-4913-BA35-8EDDBEB1F7BB}"/>
              </a:ext>
            </a:extLst>
          </p:cNvPr>
          <p:cNvSpPr/>
          <p:nvPr/>
        </p:nvSpPr>
        <p:spPr>
          <a:xfrm>
            <a:off x="490760" y="2146272"/>
            <a:ext cx="1510147" cy="5523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134B6-B44D-40A7-AF22-7AD8EAA90FBD}"/>
              </a:ext>
            </a:extLst>
          </p:cNvPr>
          <p:cNvSpPr/>
          <p:nvPr/>
        </p:nvSpPr>
        <p:spPr>
          <a:xfrm>
            <a:off x="2141614" y="2146272"/>
            <a:ext cx="7266543" cy="552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Every customer that needs to integrate and work with data from CATIA, SolidWorks, Siemens NX and Inventor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F9EBAF-0173-4D97-AD1A-0B5765EF56BC}"/>
              </a:ext>
            </a:extLst>
          </p:cNvPr>
          <p:cNvSpPr/>
          <p:nvPr/>
        </p:nvSpPr>
        <p:spPr>
          <a:xfrm>
            <a:off x="490760" y="2778005"/>
            <a:ext cx="1510147" cy="9557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645D29-1ACF-4107-B6A6-A8A563547FCE}"/>
              </a:ext>
            </a:extLst>
          </p:cNvPr>
          <p:cNvSpPr/>
          <p:nvPr/>
        </p:nvSpPr>
        <p:spPr>
          <a:xfrm>
            <a:off x="2141617" y="2778005"/>
            <a:ext cx="4324386" cy="955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cost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product quality and innovation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E8EF68-94E3-445E-94F4-8BDDC9AD17E2}"/>
              </a:ext>
            </a:extLst>
          </p:cNvPr>
          <p:cNvSpPr/>
          <p:nvPr/>
        </p:nvSpPr>
        <p:spPr>
          <a:xfrm>
            <a:off x="490760" y="3813175"/>
            <a:ext cx="1510147" cy="8364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2550ED-256F-4E06-ABB9-62719663F324}"/>
              </a:ext>
            </a:extLst>
          </p:cNvPr>
          <p:cNvSpPr/>
          <p:nvPr/>
        </p:nvSpPr>
        <p:spPr>
          <a:xfrm>
            <a:off x="2141615" y="3843655"/>
            <a:ext cx="4540022" cy="836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Multi-CAD Design Collaboration and Consolidation</a:t>
            </a:r>
          </a:p>
          <a:p>
            <a:pPr marL="344488" lvl="2" indent="-157163">
              <a:buSzPct val="90000"/>
              <a:buBlip>
                <a:blip r:embed="rId5"/>
              </a:buBlip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CATIA V4, CATIA V5, SolidWorks, Siemens NX and Inventor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3172A9-D1D9-47A1-AA68-B0A121D6E176}"/>
              </a:ext>
            </a:extLst>
          </p:cNvPr>
          <p:cNvSpPr/>
          <p:nvPr/>
        </p:nvSpPr>
        <p:spPr>
          <a:xfrm>
            <a:off x="490760" y="4729044"/>
            <a:ext cx="1510147" cy="16090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B95950-025F-4AF1-80B5-3ADC150FCA5F}"/>
              </a:ext>
            </a:extLst>
          </p:cNvPr>
          <p:cNvSpPr/>
          <p:nvPr/>
        </p:nvSpPr>
        <p:spPr>
          <a:xfrm>
            <a:off x="2141613" y="4729044"/>
            <a:ext cx="5438313" cy="1609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PTC Creo Collaboration Extensions are available for CATIA V4, CATIA V5, SolidWorks, Siemens NX and Inventor</a:t>
            </a:r>
          </a:p>
          <a:p>
            <a:pPr marL="344488" lvl="2" indent="-157163">
              <a:buSzPct val="90000"/>
              <a:buBlip>
                <a:blip r:embed="rId5"/>
              </a:buBlip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“Save As” native CATIA V4/V5, SolidWorks and Siemens NX file formats</a:t>
            </a:r>
          </a:p>
          <a:p>
            <a:pPr marL="344488" lvl="2" indent="-157163">
              <a:buSzPct val="90000"/>
              <a:buBlip>
                <a:blip r:embed="rId5"/>
              </a:buBlip>
            </a:pPr>
            <a:r>
              <a:rPr lang="en-US" sz="1400" b="1" dirty="0">
                <a:solidFill>
                  <a:srgbClr val="3D4647"/>
                </a:solidFill>
                <a:latin typeface="PTCRaleway" panose="020B0503030101060003" pitchFamily="34" charset="0"/>
              </a:rPr>
              <a:t>Note</a:t>
            </a: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: Inventor Collaboration Ext. does NOT support </a:t>
            </a:r>
            <a:b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</a:b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Save As</a:t>
            </a:r>
          </a:p>
          <a:p>
            <a:pPr marL="344488" lvl="2" indent="-157163">
              <a:buSzPct val="90000"/>
              <a:buBlip>
                <a:blip r:embed="rId5"/>
              </a:buBlip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Automatically detect and update out of date information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34911E-4F1E-4CF9-B643-93E112D36B02}"/>
              </a:ext>
            </a:extLst>
          </p:cNvPr>
          <p:cNvCxnSpPr>
            <a:cxnSpLocks/>
          </p:cNvCxnSpPr>
          <p:nvPr/>
        </p:nvCxnSpPr>
        <p:spPr>
          <a:xfrm>
            <a:off x="2097892" y="2146272"/>
            <a:ext cx="0" cy="55235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480170-DA7E-4776-922D-3E38453F36A4}"/>
              </a:ext>
            </a:extLst>
          </p:cNvPr>
          <p:cNvCxnSpPr>
            <a:cxnSpLocks/>
          </p:cNvCxnSpPr>
          <p:nvPr/>
        </p:nvCxnSpPr>
        <p:spPr>
          <a:xfrm>
            <a:off x="2097892" y="2778004"/>
            <a:ext cx="0" cy="95579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252151-A970-4201-9C8F-A7256EE270A6}"/>
              </a:ext>
            </a:extLst>
          </p:cNvPr>
          <p:cNvCxnSpPr>
            <a:cxnSpLocks/>
          </p:cNvCxnSpPr>
          <p:nvPr/>
        </p:nvCxnSpPr>
        <p:spPr>
          <a:xfrm>
            <a:off x="2097892" y="3813173"/>
            <a:ext cx="0" cy="83649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E508B6-A900-4DA5-9320-D47F2482045F}"/>
              </a:ext>
            </a:extLst>
          </p:cNvPr>
          <p:cNvCxnSpPr>
            <a:cxnSpLocks/>
          </p:cNvCxnSpPr>
          <p:nvPr/>
        </p:nvCxnSpPr>
        <p:spPr>
          <a:xfrm>
            <a:off x="2097892" y="4729044"/>
            <a:ext cx="0" cy="1609062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CREO UNITE TECHNOLOGY</a:t>
            </a:r>
          </a:p>
        </p:txBody>
      </p:sp>
      <p:graphicFrame>
        <p:nvGraphicFramePr>
          <p:cNvPr id="30" name="Table 5">
            <a:extLst>
              <a:ext uri="{FF2B5EF4-FFF2-40B4-BE49-F238E27FC236}">
                <a16:creationId xmlns:a16="http://schemas.microsoft.com/office/drawing/2014/main" id="{2A4936F8-5317-48DE-AB67-458CC7192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04718"/>
              </p:ext>
            </p:extLst>
          </p:nvPr>
        </p:nvGraphicFramePr>
        <p:xfrm>
          <a:off x="490760" y="1178856"/>
          <a:ext cx="11282138" cy="500096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52002">
                  <a:extLst>
                    <a:ext uri="{9D8B030D-6E8A-4147-A177-3AD203B41FA5}">
                      <a16:colId xmlns:a16="http://schemas.microsoft.com/office/drawing/2014/main" val="1358205505"/>
                    </a:ext>
                  </a:extLst>
                </a:gridCol>
                <a:gridCol w="2132534">
                  <a:extLst>
                    <a:ext uri="{9D8B030D-6E8A-4147-A177-3AD203B41FA5}">
                      <a16:colId xmlns:a16="http://schemas.microsoft.com/office/drawing/2014/main" val="3561062114"/>
                    </a:ext>
                  </a:extLst>
                </a:gridCol>
                <a:gridCol w="2132534">
                  <a:extLst>
                    <a:ext uri="{9D8B030D-6E8A-4147-A177-3AD203B41FA5}">
                      <a16:colId xmlns:a16="http://schemas.microsoft.com/office/drawing/2014/main" val="766225952"/>
                    </a:ext>
                  </a:extLst>
                </a:gridCol>
                <a:gridCol w="2132534">
                  <a:extLst>
                    <a:ext uri="{9D8B030D-6E8A-4147-A177-3AD203B41FA5}">
                      <a16:colId xmlns:a16="http://schemas.microsoft.com/office/drawing/2014/main" val="2414868558"/>
                    </a:ext>
                  </a:extLst>
                </a:gridCol>
                <a:gridCol w="2132534">
                  <a:extLst>
                    <a:ext uri="{9D8B030D-6E8A-4147-A177-3AD203B41FA5}">
                      <a16:colId xmlns:a16="http://schemas.microsoft.com/office/drawing/2014/main" val="1488530042"/>
                    </a:ext>
                  </a:extLst>
                </a:gridCol>
              </a:tblGrid>
              <a:tr h="28708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Format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Import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Open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Update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Save 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944024"/>
                  </a:ext>
                </a:extLst>
              </a:tr>
              <a:tr h="362606">
                <a:tc>
                  <a:txBody>
                    <a:bodyPr/>
                    <a:lstStyle/>
                    <a:p>
                      <a:r>
                        <a:rPr lang="en-US" sz="1100" b="0" dirty="0"/>
                        <a:t>CATIA V4</a:t>
                      </a:r>
                      <a:endParaRPr lang="en-US" sz="1100" b="0" dirty="0">
                        <a:latin typeface="PTCRaleway" panose="020B0503030101060003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738511"/>
                  </a:ext>
                </a:extLst>
              </a:tr>
              <a:tr h="362606">
                <a:tc>
                  <a:txBody>
                    <a:bodyPr/>
                    <a:lstStyle/>
                    <a:p>
                      <a:r>
                        <a:rPr lang="en-US" sz="1100" b="0" dirty="0"/>
                        <a:t>CATIA V5</a:t>
                      </a:r>
                      <a:endParaRPr lang="en-US" sz="1100" b="0" dirty="0">
                        <a:latin typeface="PTCRaleway" panose="020B0503030101060003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154928"/>
                  </a:ext>
                </a:extLst>
              </a:tr>
              <a:tr h="362606">
                <a:tc>
                  <a:txBody>
                    <a:bodyPr/>
                    <a:lstStyle/>
                    <a:p>
                      <a:r>
                        <a:rPr lang="en-US" sz="1100" b="0" dirty="0"/>
                        <a:t>Siemens NX / Unigraphics</a:t>
                      </a:r>
                      <a:r>
                        <a:rPr lang="en-US" sz="1100" b="0" baseline="0" dirty="0"/>
                        <a:t> NX</a:t>
                      </a:r>
                      <a:endParaRPr lang="en-US" sz="1100" b="0" dirty="0">
                        <a:latin typeface="PTCRaleway" panose="020B0503030101060003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48023"/>
                  </a:ext>
                </a:extLst>
              </a:tr>
              <a:tr h="362606">
                <a:tc>
                  <a:txBody>
                    <a:bodyPr/>
                    <a:lstStyle/>
                    <a:p>
                      <a:r>
                        <a:rPr lang="en-US" sz="1100" b="0" dirty="0"/>
                        <a:t>SolidWorks</a:t>
                      </a:r>
                      <a:endParaRPr lang="en-US" sz="1100" b="0" dirty="0">
                        <a:latin typeface="PTCRaleway" panose="020B0503030101060003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70400"/>
                  </a:ext>
                </a:extLst>
              </a:tr>
              <a:tr h="362606">
                <a:tc>
                  <a:txBody>
                    <a:bodyPr/>
                    <a:lstStyle/>
                    <a:p>
                      <a:r>
                        <a:rPr lang="en-US" sz="1100" b="0" dirty="0"/>
                        <a:t>JT</a:t>
                      </a:r>
                      <a:endParaRPr lang="en-US" sz="1100" b="0" dirty="0">
                        <a:latin typeface="PTCRaleway" panose="020B0503030101060003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196739"/>
                  </a:ext>
                </a:extLst>
              </a:tr>
              <a:tr h="362606">
                <a:tc>
                  <a:txBody>
                    <a:bodyPr/>
                    <a:lstStyle/>
                    <a:p>
                      <a:r>
                        <a:rPr lang="en-US" sz="1100" b="0" dirty="0"/>
                        <a:t>CADDS</a:t>
                      </a:r>
                      <a:r>
                        <a:rPr lang="en-US" sz="1100" b="0" baseline="0" dirty="0"/>
                        <a:t> 5</a:t>
                      </a:r>
                      <a:endParaRPr lang="en-US" sz="1100" b="0" dirty="0">
                        <a:latin typeface="PTCRaleway" panose="020B0503030101060003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480116"/>
                  </a:ext>
                </a:extLst>
              </a:tr>
              <a:tr h="362606">
                <a:tc>
                  <a:txBody>
                    <a:bodyPr/>
                    <a:lstStyle/>
                    <a:p>
                      <a:r>
                        <a:rPr lang="en-US" sz="1100" b="0" dirty="0"/>
                        <a:t>Creo Elements/Direct</a:t>
                      </a:r>
                      <a:endParaRPr lang="en-US" sz="1100" b="0" dirty="0">
                        <a:latin typeface="PTCRaleway" panose="020B0503030101060003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11773"/>
                  </a:ext>
                </a:extLst>
              </a:tr>
              <a:tr h="362606">
                <a:tc>
                  <a:txBody>
                    <a:bodyPr/>
                    <a:lstStyle/>
                    <a:p>
                      <a:r>
                        <a:rPr lang="en-US" sz="1100" b="0" dirty="0"/>
                        <a:t>STEP</a:t>
                      </a:r>
                      <a:endParaRPr lang="en-US" sz="1100" b="0" dirty="0">
                        <a:latin typeface="PTCRaleway" panose="020B0503030101060003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19505"/>
                  </a:ext>
                </a:extLst>
              </a:tr>
              <a:tr h="362606">
                <a:tc>
                  <a:txBody>
                    <a:bodyPr/>
                    <a:lstStyle/>
                    <a:p>
                      <a:r>
                        <a:rPr lang="en-US" sz="1100" b="0" dirty="0"/>
                        <a:t>Autodesk Inventor</a:t>
                      </a:r>
                      <a:endParaRPr lang="en-US" sz="1100" b="0" dirty="0">
                        <a:latin typeface="PTCRaleway" panose="020B0503030101060003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77420"/>
                  </a:ext>
                </a:extLst>
              </a:tr>
              <a:tr h="362606">
                <a:tc>
                  <a:txBody>
                    <a:bodyPr/>
                    <a:lstStyle/>
                    <a:p>
                      <a:r>
                        <a:rPr lang="en-US" sz="1100" b="0" dirty="0"/>
                        <a:t>Rhinoceros</a:t>
                      </a:r>
                      <a:endParaRPr lang="en-US" sz="1100" b="0" dirty="0">
                        <a:latin typeface="PTCRaleway" panose="020B0503030101060003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046283"/>
                  </a:ext>
                </a:extLst>
              </a:tr>
              <a:tr h="362606">
                <a:tc>
                  <a:txBody>
                    <a:bodyPr/>
                    <a:lstStyle/>
                    <a:p>
                      <a:r>
                        <a:rPr lang="en-US" sz="1100" b="0" dirty="0" err="1"/>
                        <a:t>SolidEdge</a:t>
                      </a:r>
                      <a:endParaRPr lang="en-US" sz="1100" b="0" dirty="0">
                        <a:latin typeface="PTCRaleway" panose="020B0503030101060003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55402"/>
                  </a:ext>
                </a:extLst>
              </a:tr>
              <a:tr h="362606">
                <a:tc>
                  <a:txBody>
                    <a:bodyPr/>
                    <a:lstStyle/>
                    <a:p>
                      <a:r>
                        <a:rPr lang="en-US" sz="1100" b="0" dirty="0"/>
                        <a:t>AutoCAD DXF</a:t>
                      </a:r>
                      <a:endParaRPr lang="en-US" sz="1100" b="0" dirty="0">
                        <a:latin typeface="PTCRaleway" panose="020B0503030101060003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755787"/>
                  </a:ext>
                </a:extLst>
              </a:tr>
              <a:tr h="362606">
                <a:tc>
                  <a:txBody>
                    <a:bodyPr/>
                    <a:lstStyle/>
                    <a:p>
                      <a:r>
                        <a:rPr lang="en-US" sz="1100" b="0" dirty="0"/>
                        <a:t>AutoCAD Drawing</a:t>
                      </a:r>
                      <a:endParaRPr lang="en-US" sz="1100" b="0" dirty="0">
                        <a:latin typeface="PTCRaleway" panose="020B0503030101060003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✔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65257"/>
                  </a:ext>
                </a:extLst>
              </a:tr>
            </a:tbl>
          </a:graphicData>
        </a:graphic>
      </p:graphicFrame>
      <p:sp>
        <p:nvSpPr>
          <p:cNvPr id="31" name="TextBox 33">
            <a:extLst>
              <a:ext uri="{FF2B5EF4-FFF2-40B4-BE49-F238E27FC236}">
                <a16:creationId xmlns:a16="http://schemas.microsoft.com/office/drawing/2014/main" id="{1856B374-3058-414C-8549-C80A8CFBD344}"/>
              </a:ext>
            </a:extLst>
          </p:cNvPr>
          <p:cNvSpPr txBox="1"/>
          <p:nvPr/>
        </p:nvSpPr>
        <p:spPr>
          <a:xfrm>
            <a:off x="1563726" y="6285718"/>
            <a:ext cx="1142266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/>
              <a:t>Base license of Creo Parametric</a:t>
            </a:r>
          </a:p>
        </p:txBody>
      </p:sp>
      <p:pic>
        <p:nvPicPr>
          <p:cNvPr id="32" name="Picture 4" descr="Image result for star">
            <a:extLst>
              <a:ext uri="{FF2B5EF4-FFF2-40B4-BE49-F238E27FC236}">
                <a16:creationId xmlns:a16="http://schemas.microsoft.com/office/drawing/2014/main" id="{FCD6493E-788A-4A77-9A34-72B900080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23" y="6293980"/>
            <a:ext cx="146491" cy="1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Image result for dot">
            <a:extLst>
              <a:ext uri="{FF2B5EF4-FFF2-40B4-BE49-F238E27FC236}">
                <a16:creationId xmlns:a16="http://schemas.microsoft.com/office/drawing/2014/main" id="{D6113282-C92E-47B0-BF80-7DE69B442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8" t="34537" r="40093" b="33333"/>
          <a:stretch/>
        </p:blipFill>
        <p:spPr bwMode="auto">
          <a:xfrm flipV="1">
            <a:off x="4781342" y="6293980"/>
            <a:ext cx="191820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112">
            <a:extLst>
              <a:ext uri="{FF2B5EF4-FFF2-40B4-BE49-F238E27FC236}">
                <a16:creationId xmlns:a16="http://schemas.microsoft.com/office/drawing/2014/main" id="{9728DFFE-109A-425B-A285-97D8C5249E00}"/>
              </a:ext>
            </a:extLst>
          </p:cNvPr>
          <p:cNvSpPr txBox="1"/>
          <p:nvPr/>
        </p:nvSpPr>
        <p:spPr>
          <a:xfrm>
            <a:off x="3118084" y="6285718"/>
            <a:ext cx="148876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050" dirty="0"/>
              <a:t>Requires Collaboration Extension Purchase</a:t>
            </a:r>
          </a:p>
        </p:txBody>
      </p:sp>
      <p:sp>
        <p:nvSpPr>
          <p:cNvPr id="39" name="TextBox 113">
            <a:extLst>
              <a:ext uri="{FF2B5EF4-FFF2-40B4-BE49-F238E27FC236}">
                <a16:creationId xmlns:a16="http://schemas.microsoft.com/office/drawing/2014/main" id="{084AC475-FBF3-4928-B672-FD007EDBF723}"/>
              </a:ext>
            </a:extLst>
          </p:cNvPr>
          <p:cNvSpPr txBox="1"/>
          <p:nvPr/>
        </p:nvSpPr>
        <p:spPr>
          <a:xfrm>
            <a:off x="5052818" y="6285718"/>
            <a:ext cx="127115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050" dirty="0"/>
              <a:t>Requires Creo Interface for JT</a:t>
            </a:r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29F68A48-38DB-48DF-B70B-0EF6F36EF856}"/>
              </a:ext>
            </a:extLst>
          </p:cNvPr>
          <p:cNvSpPr/>
          <p:nvPr/>
        </p:nvSpPr>
        <p:spPr>
          <a:xfrm>
            <a:off x="1204853" y="6293980"/>
            <a:ext cx="28212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en-US" sz="1400" dirty="0"/>
              <a:t>✔</a:t>
            </a:r>
          </a:p>
        </p:txBody>
      </p:sp>
      <p:pic>
        <p:nvPicPr>
          <p:cNvPr id="41" name="Picture 8" descr="Image result for dot">
            <a:extLst>
              <a:ext uri="{FF2B5EF4-FFF2-40B4-BE49-F238E27FC236}">
                <a16:creationId xmlns:a16="http://schemas.microsoft.com/office/drawing/2014/main" id="{B4593467-F221-4604-93CC-26D6D439E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8" t="34537" r="40093" b="33333"/>
          <a:stretch/>
        </p:blipFill>
        <p:spPr bwMode="auto">
          <a:xfrm>
            <a:off x="4210948" y="3002686"/>
            <a:ext cx="218789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3">
            <a:extLst>
              <a:ext uri="{FF2B5EF4-FFF2-40B4-BE49-F238E27FC236}">
                <a16:creationId xmlns:a16="http://schemas.microsoft.com/office/drawing/2014/main" id="{2E86189F-1664-4F08-8BA9-0E58E3059858}"/>
              </a:ext>
            </a:extLst>
          </p:cNvPr>
          <p:cNvSpPr txBox="1"/>
          <p:nvPr/>
        </p:nvSpPr>
        <p:spPr>
          <a:xfrm>
            <a:off x="6065806" y="5778698"/>
            <a:ext cx="3099807" cy="401122"/>
          </a:xfrm>
          <a:prstGeom prst="snipRoundRect">
            <a:avLst>
              <a:gd name="adj1" fmla="val 0"/>
              <a:gd name="adj2" fmla="val 33643"/>
            </a:avLst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txBody>
          <a:bodyPr wrap="square" lIns="274320" tIns="0" rIns="274320" bIns="0" rtlCol="0" anchor="ctr"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For the latest support information, please view the </a:t>
            </a:r>
            <a:r>
              <a:rPr lang="en-US" sz="105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compatibility matrix</a:t>
            </a:r>
            <a:r>
              <a:rPr lang="en-US" sz="105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3" name="Picture 4" descr="Image result for autodesk inventor icon">
            <a:extLst>
              <a:ext uri="{FF2B5EF4-FFF2-40B4-BE49-F238E27FC236}">
                <a16:creationId xmlns:a16="http://schemas.microsoft.com/office/drawing/2014/main" id="{DB0FC7CF-D725-4115-9501-C1B756543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4"/>
          <a:stretch/>
        </p:blipFill>
        <p:spPr bwMode="auto">
          <a:xfrm>
            <a:off x="6425462" y="5093370"/>
            <a:ext cx="2380496" cy="62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1">
            <a:extLst>
              <a:ext uri="{FF2B5EF4-FFF2-40B4-BE49-F238E27FC236}">
                <a16:creationId xmlns:a16="http://schemas.microsoft.com/office/drawing/2014/main" id="{FF444A76-43AA-40C1-BCB0-55E9786EE620}"/>
              </a:ext>
            </a:extLst>
          </p:cNvPr>
          <p:cNvSpPr/>
          <p:nvPr/>
        </p:nvSpPr>
        <p:spPr>
          <a:xfrm>
            <a:off x="6065806" y="4370232"/>
            <a:ext cx="3099807" cy="339725"/>
          </a:xfrm>
          <a:prstGeom prst="snipRoundRect">
            <a:avLst>
              <a:gd name="adj1" fmla="val 0"/>
              <a:gd name="adj2" fmla="val 50000"/>
            </a:avLst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10BBF01F-30F5-4108-A44C-055B4E806256}"/>
              </a:ext>
            </a:extLst>
          </p:cNvPr>
          <p:cNvSpPr txBox="1"/>
          <p:nvPr/>
        </p:nvSpPr>
        <p:spPr>
          <a:xfrm>
            <a:off x="6597980" y="4447761"/>
            <a:ext cx="13366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NEW IN CREO 5.0</a:t>
            </a:r>
          </a:p>
        </p:txBody>
      </p:sp>
      <p:pic>
        <p:nvPicPr>
          <p:cNvPr id="47" name="Picture 4" descr="Image result for star">
            <a:extLst>
              <a:ext uri="{FF2B5EF4-FFF2-40B4-BE49-F238E27FC236}">
                <a16:creationId xmlns:a16="http://schemas.microsoft.com/office/drawing/2014/main" id="{AB4BCAE3-91DC-4AC1-9318-54AB4D27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61" y="4462467"/>
            <a:ext cx="163232" cy="1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Image result for star">
            <a:extLst>
              <a:ext uri="{FF2B5EF4-FFF2-40B4-BE49-F238E27FC236}">
                <a16:creationId xmlns:a16="http://schemas.microsoft.com/office/drawing/2014/main" id="{BDA6869C-2CE6-4125-90E7-3CC6457E6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61" y="1600360"/>
            <a:ext cx="163232" cy="1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Image result for star">
            <a:extLst>
              <a:ext uri="{FF2B5EF4-FFF2-40B4-BE49-F238E27FC236}">
                <a16:creationId xmlns:a16="http://schemas.microsoft.com/office/drawing/2014/main" id="{24D42419-096F-4A8E-8ACD-58F32B90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61" y="2638585"/>
            <a:ext cx="163232" cy="1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Image result for star">
            <a:extLst>
              <a:ext uri="{FF2B5EF4-FFF2-40B4-BE49-F238E27FC236}">
                <a16:creationId xmlns:a16="http://schemas.microsoft.com/office/drawing/2014/main" id="{88703635-BAAE-4AAC-965A-D1E907041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61" y="2291716"/>
            <a:ext cx="163232" cy="1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Image result for star">
            <a:extLst>
              <a:ext uri="{FF2B5EF4-FFF2-40B4-BE49-F238E27FC236}">
                <a16:creationId xmlns:a16="http://schemas.microsoft.com/office/drawing/2014/main" id="{AFF702BD-0E14-4618-B5C0-B4DF22819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61" y="1933735"/>
            <a:ext cx="163232" cy="1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Image result for dot">
            <a:extLst>
              <a:ext uri="{FF2B5EF4-FFF2-40B4-BE49-F238E27FC236}">
                <a16:creationId xmlns:a16="http://schemas.microsoft.com/office/drawing/2014/main" id="{927C4CF8-4343-4E79-A8EA-61EC510EF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8" t="34537" r="40093" b="33333"/>
          <a:stretch/>
        </p:blipFill>
        <p:spPr bwMode="auto">
          <a:xfrm>
            <a:off x="10607101" y="3002686"/>
            <a:ext cx="218789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Image result for star">
            <a:extLst>
              <a:ext uri="{FF2B5EF4-FFF2-40B4-BE49-F238E27FC236}">
                <a16:creationId xmlns:a16="http://schemas.microsoft.com/office/drawing/2014/main" id="{22DDAC1B-D5A0-4D4A-A86E-2E76D6CBE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879" y="1600360"/>
            <a:ext cx="163232" cy="1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Image result for star">
            <a:extLst>
              <a:ext uri="{FF2B5EF4-FFF2-40B4-BE49-F238E27FC236}">
                <a16:creationId xmlns:a16="http://schemas.microsoft.com/office/drawing/2014/main" id="{14833B01-B9F8-4226-AA44-577392F4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879" y="2638585"/>
            <a:ext cx="163232" cy="1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Image result for star">
            <a:extLst>
              <a:ext uri="{FF2B5EF4-FFF2-40B4-BE49-F238E27FC236}">
                <a16:creationId xmlns:a16="http://schemas.microsoft.com/office/drawing/2014/main" id="{FCE19B0D-1FA9-4FD3-9F9C-A6783914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879" y="2291716"/>
            <a:ext cx="163232" cy="1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Image result for star">
            <a:extLst>
              <a:ext uri="{FF2B5EF4-FFF2-40B4-BE49-F238E27FC236}">
                <a16:creationId xmlns:a16="http://schemas.microsoft.com/office/drawing/2014/main" id="{1F235571-D20A-44F5-99DE-382F6218D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879" y="1933735"/>
            <a:ext cx="163232" cy="1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4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1777</TotalTime>
  <Words>229</Words>
  <Application>Microsoft Office PowerPoint</Application>
  <PresentationFormat>Widescreen</PresentationFormat>
  <Paragraphs>68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 Narrow</vt:lpstr>
      <vt:lpstr>PTCRaleway</vt:lpstr>
      <vt:lpstr>PTCRaleway Black</vt:lpstr>
      <vt:lpstr>Wingdings</vt:lpstr>
      <vt:lpstr>Arial</vt:lpstr>
      <vt:lpstr>PTC PowerPoint Template</vt:lpstr>
      <vt:lpstr>think-cell Slide</vt:lpstr>
      <vt:lpstr>CREO COLLABORATION EXTENSIONS </vt:lpstr>
      <vt:lpstr>CREO UNITE TECHNOLOGY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2023-10-16T09:26:18Z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