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7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702" y="102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3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C9C22828-6EEE-4938-8883-977625503F87}"/>
    <pc:docChg chg="modSld">
      <pc:chgData name="Vasilis Karastergios" userId="2aa9c0a1-323b-48aa-83e0-abc8de3a69d0" providerId="ADAL" clId="{C9C22828-6EEE-4938-8883-977625503F87}" dt="2024-02-13T12:54:58.415" v="2" actId="20577"/>
      <pc:docMkLst>
        <pc:docMk/>
      </pc:docMkLst>
      <pc:sldChg chg="modNotesTx">
        <pc:chgData name="Vasilis Karastergios" userId="2aa9c0a1-323b-48aa-83e0-abc8de3a69d0" providerId="ADAL" clId="{C9C22828-6EEE-4938-8883-977625503F87}" dt="2024-02-13T12:54:58.415" v="2" actId="20577"/>
        <pc:sldMkLst>
          <pc:docMk/>
          <pc:sldMk cId="572733746" sldId="307"/>
        </pc:sldMkLst>
      </pc:sldChg>
    </pc:docChg>
  </pc:docChgLst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13/02/2024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781" indent="-167781" defTabSz="894832">
              <a:spcBef>
                <a:spcPts val="0"/>
              </a:spcBef>
              <a:defRPr/>
            </a:pPr>
            <a:r>
              <a:rPr lang="en-US" sz="1200"/>
              <a:t>.</a:t>
            </a: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5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BEHAVIORAL MODELING (BMX)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81073" y="1221358"/>
            <a:ext cx="10068149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Rapidly optimize geometry to solve for design goals and engineering criteria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5683079" y="1893804"/>
            <a:ext cx="6415383" cy="44258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9613" indent="-229613" algn="l" defTabSz="1086775" rtl="0" eaLnBrk="1" latinLnBrk="0" hangingPunct="1">
              <a:lnSpc>
                <a:spcPct val="90000"/>
              </a:lnSpc>
              <a:spcBef>
                <a:spcPts val="1795"/>
              </a:spcBef>
              <a:buClr>
                <a:schemeClr val="bg2"/>
              </a:buClr>
              <a:buFont typeface="Arial" pitchFamily="34" charset="0"/>
              <a:buChar char="•"/>
              <a:defRPr sz="199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2502" indent="-228029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–"/>
              <a:defRPr sz="1795" kern="1200">
                <a:solidFill>
                  <a:srgbClr val="4C4D4F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0143" indent="-228029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sz="1596" kern="1200">
                <a:solidFill>
                  <a:srgbClr val="4C4D4F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425178" indent="-228029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397" kern="1200" baseline="0">
                <a:solidFill>
                  <a:srgbClr val="4C4D4F"/>
                </a:solidFill>
                <a:latin typeface="+mn-lt"/>
                <a:ea typeface="+mn-ea"/>
                <a:cs typeface="+mn-cs"/>
              </a:defRPr>
            </a:lvl4pPr>
            <a:lvl5pPr marL="1822645" indent="-228029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397" kern="1200" baseline="0">
                <a:solidFill>
                  <a:srgbClr val="4C4D4F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Design (exploration) 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Determine the point ratio 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that will result in 25 degree 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spring angle</a:t>
            </a: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pPr>
              <a:spcBef>
                <a:spcPts val="400"/>
              </a:spcBef>
            </a:pPr>
            <a:endParaRPr lang="en-US" sz="1200" dirty="0">
              <a:latin typeface="+mj-lt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200" dirty="0">
              <a:latin typeface="+mj-lt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200" dirty="0">
              <a:latin typeface="+mj-lt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200" dirty="0">
              <a:latin typeface="+mj-lt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200" dirty="0">
              <a:latin typeface="+mj-lt"/>
            </a:endParaRPr>
          </a:p>
          <a:p>
            <a:pPr marL="0" indent="0">
              <a:buClrTx/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Design evaluation and tracking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Demonstrate x-sectional area 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through duct</a:t>
            </a:r>
          </a:p>
          <a:p>
            <a:endParaRPr lang="en-US" sz="1800" dirty="0">
              <a:latin typeface="+mj-lt"/>
            </a:endParaRPr>
          </a:p>
          <a:p>
            <a:pPr marL="455613" lvl="1" indent="0">
              <a:buNone/>
            </a:pPr>
            <a:endParaRPr lang="en-US" sz="11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pPr lvl="1"/>
            <a:endParaRPr lang="en-US" sz="11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73" y="2722354"/>
            <a:ext cx="1390469" cy="104316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/>
          <a:stretch/>
        </p:blipFill>
        <p:spPr bwMode="auto">
          <a:xfrm>
            <a:off x="5716925" y="2902100"/>
            <a:ext cx="1409456" cy="8634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77" y="4779755"/>
            <a:ext cx="1335348" cy="136023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48" y="5105673"/>
            <a:ext cx="852615" cy="103432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997" y="2044556"/>
            <a:ext cx="1745868" cy="117387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29" y="3451572"/>
            <a:ext cx="2000606" cy="102338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06" y="2573755"/>
            <a:ext cx="1641526" cy="101653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8688725" y="1879539"/>
            <a:ext cx="0" cy="4366005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661389" y="3964704"/>
            <a:ext cx="3038370" cy="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Placeholder 1"/>
          <p:cNvSpPr txBox="1">
            <a:spLocks/>
          </p:cNvSpPr>
          <p:nvPr/>
        </p:nvSpPr>
        <p:spPr>
          <a:xfrm>
            <a:off x="8835804" y="4627354"/>
            <a:ext cx="3042900" cy="1098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188" indent="-230188" algn="l" defTabSz="914400" rtl="0" eaLnBrk="1" latinLnBrk="0" hangingPunct="1">
              <a:spcBef>
                <a:spcPts val="180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4213" indent="-228600" algn="l" defTabSz="914400" rtl="0" eaLnBrk="1" latinLnBrk="0" hangingPunct="1">
              <a:spcBef>
                <a:spcPts val="0"/>
              </a:spcBef>
              <a:spcAft>
                <a:spcPts val="200"/>
              </a:spcAft>
              <a:buClrTx/>
              <a:buFont typeface="Arial" pitchFamily="34" charset="0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085850" rtl="0" eaLnBrk="1" latinLnBrk="0" hangingPunct="1">
              <a:spcBef>
                <a:spcPts val="0"/>
              </a:spcBef>
              <a:spcAft>
                <a:spcPts val="200"/>
              </a:spcAft>
              <a:buClrTx/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6775">
              <a:lnSpc>
                <a:spcPct val="90000"/>
              </a:lnSpc>
              <a:spcBef>
                <a:spcPts val="1795"/>
              </a:spcBef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  <a:cs typeface="+mn-cs"/>
              </a:rPr>
              <a:t>Design Optimization</a:t>
            </a: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Optimize surface area of blade</a:t>
            </a: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Move location of </a:t>
            </a:r>
            <a:r>
              <a:rPr lang="en-US" sz="1400" dirty="0" err="1">
                <a:latin typeface="+mj-lt"/>
              </a:rPr>
              <a:t>CoG</a:t>
            </a:r>
            <a:r>
              <a:rPr lang="en-US" sz="1400" dirty="0">
                <a:latin typeface="+mj-lt"/>
              </a:rPr>
              <a:t> to specify sweet spot</a:t>
            </a: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Optimize shape to achieve desired volume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52F477-52CE-4DA7-AB87-7DB130D1C173}"/>
              </a:ext>
            </a:extLst>
          </p:cNvPr>
          <p:cNvSpPr/>
          <p:nvPr/>
        </p:nvSpPr>
        <p:spPr>
          <a:xfrm>
            <a:off x="493642" y="1874828"/>
            <a:ext cx="1510147" cy="9739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47DD56-FFD8-4D8D-9A28-D1683024F778}"/>
              </a:ext>
            </a:extLst>
          </p:cNvPr>
          <p:cNvSpPr/>
          <p:nvPr/>
        </p:nvSpPr>
        <p:spPr>
          <a:xfrm>
            <a:off x="2144497" y="1874828"/>
            <a:ext cx="3220509" cy="97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All customers using iterative solving to capture geometry requirements, solve for design criteria and define complex measures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D52EB5-C419-45ED-A49C-C2B42A60DB1D}"/>
              </a:ext>
            </a:extLst>
          </p:cNvPr>
          <p:cNvSpPr/>
          <p:nvPr/>
        </p:nvSpPr>
        <p:spPr>
          <a:xfrm>
            <a:off x="493642" y="2912102"/>
            <a:ext cx="1510147" cy="13952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B41B03-DCF8-47F1-BC0D-B0AF3EF4150D}"/>
              </a:ext>
            </a:extLst>
          </p:cNvPr>
          <p:cNvSpPr/>
          <p:nvPr/>
        </p:nvSpPr>
        <p:spPr>
          <a:xfrm>
            <a:off x="2144500" y="2912102"/>
            <a:ext cx="3440426" cy="1395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Speed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Increase customer satisfaction and competitive differentiation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081606-5368-4F45-962E-1ABE835CB676}"/>
              </a:ext>
            </a:extLst>
          </p:cNvPr>
          <p:cNvSpPr/>
          <p:nvPr/>
        </p:nvSpPr>
        <p:spPr>
          <a:xfrm>
            <a:off x="493642" y="4370707"/>
            <a:ext cx="1510147" cy="793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929E2B-A23E-4CBD-9936-42D1B95019C6}"/>
              </a:ext>
            </a:extLst>
          </p:cNvPr>
          <p:cNvSpPr/>
          <p:nvPr/>
        </p:nvSpPr>
        <p:spPr>
          <a:xfrm>
            <a:off x="2144496" y="4370707"/>
            <a:ext cx="3544601" cy="79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Design optimization and exploration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Model performance and information tracking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8DEA63-879C-4ABE-A4AE-C28B9C5A0D59}"/>
              </a:ext>
            </a:extLst>
          </p:cNvPr>
          <p:cNvSpPr/>
          <p:nvPr/>
        </p:nvSpPr>
        <p:spPr>
          <a:xfrm>
            <a:off x="493642" y="5227193"/>
            <a:ext cx="1510147" cy="9656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D5CF1B-F584-4760-BA5E-7A2E9F1D16B0}"/>
              </a:ext>
            </a:extLst>
          </p:cNvPr>
          <p:cNvSpPr/>
          <p:nvPr/>
        </p:nvSpPr>
        <p:spPr>
          <a:xfrm>
            <a:off x="2144498" y="5227193"/>
            <a:ext cx="3440428" cy="96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Automatically solve for design goals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Create smart models that adapt to change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Define and track custom measures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312C47-6B0A-4F77-8D94-5E53D104D64D}"/>
              </a:ext>
            </a:extLst>
          </p:cNvPr>
          <p:cNvCxnSpPr>
            <a:cxnSpLocks/>
          </p:cNvCxnSpPr>
          <p:nvPr/>
        </p:nvCxnSpPr>
        <p:spPr>
          <a:xfrm>
            <a:off x="2100774" y="1874830"/>
            <a:ext cx="0" cy="97390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DCE18F-FC13-42EA-9560-DCB8E3F09826}"/>
              </a:ext>
            </a:extLst>
          </p:cNvPr>
          <p:cNvCxnSpPr>
            <a:cxnSpLocks/>
          </p:cNvCxnSpPr>
          <p:nvPr/>
        </p:nvCxnSpPr>
        <p:spPr>
          <a:xfrm>
            <a:off x="2100774" y="2912102"/>
            <a:ext cx="0" cy="139524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42197C-1197-43E0-AA63-5FA25735F6F6}"/>
              </a:ext>
            </a:extLst>
          </p:cNvPr>
          <p:cNvCxnSpPr>
            <a:cxnSpLocks/>
          </p:cNvCxnSpPr>
          <p:nvPr/>
        </p:nvCxnSpPr>
        <p:spPr>
          <a:xfrm>
            <a:off x="2100774" y="4370704"/>
            <a:ext cx="0" cy="7931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0C50C2-BD6A-43D6-B612-9240BC82B0A0}"/>
              </a:ext>
            </a:extLst>
          </p:cNvPr>
          <p:cNvCxnSpPr>
            <a:cxnSpLocks/>
          </p:cNvCxnSpPr>
          <p:nvPr/>
        </p:nvCxnSpPr>
        <p:spPr>
          <a:xfrm>
            <a:off x="2100774" y="5227191"/>
            <a:ext cx="0" cy="96563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1778</TotalTime>
  <Words>141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Wingdings</vt:lpstr>
      <vt:lpstr>PTCRaleway</vt:lpstr>
      <vt:lpstr>MS PGothic</vt:lpstr>
      <vt:lpstr>Arial Narrow</vt:lpstr>
      <vt:lpstr>PTC PowerPoint Template</vt:lpstr>
      <vt:lpstr>think-cell Slide</vt:lpstr>
      <vt:lpstr>CREO BEHAVIORAL MODELING (BMX)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2024-02-13T12:55:02Z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