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9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87995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ADVANCED ASSEMBLY (AAX)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00" y="1216203"/>
            <a:ext cx="10496412" cy="366291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Capabilities to facilitate and support concurrent design and development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4F308B-E211-47A4-B2EA-B03D69FD9A6F}"/>
              </a:ext>
            </a:extLst>
          </p:cNvPr>
          <p:cNvGrpSpPr/>
          <p:nvPr/>
        </p:nvGrpSpPr>
        <p:grpSpPr>
          <a:xfrm>
            <a:off x="5202851" y="1362426"/>
            <a:ext cx="6826318" cy="5152674"/>
            <a:chOff x="5381267" y="1528714"/>
            <a:chExt cx="6826318" cy="5152674"/>
          </a:xfrm>
        </p:grpSpPr>
        <p:pic>
          <p:nvPicPr>
            <p:cNvPr id="9" name="Picture 3" descr="D:\000 - CAD Sales Enablement\000 - FY16 CAD Core Plays\FY16 Direct Package Upgrade Play\images\john dee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635" y="3800200"/>
              <a:ext cx="4002950" cy="2881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D:\000 - CAD Sales Enablement\000 - FY16 CAD Core Plays\FY16 Direct Package Upgrade Play\images\transmission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267" y="3595288"/>
              <a:ext cx="2920354" cy="219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000 - CAD Sales Enablement\000 - FY16 CAD Core Plays\FY16 Direct Package Upgrade Play\images\13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549" y="1528714"/>
              <a:ext cx="4662359" cy="2494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AFD46CA-2B17-41B6-B20A-0180091C3F52}"/>
              </a:ext>
            </a:extLst>
          </p:cNvPr>
          <p:cNvSpPr/>
          <p:nvPr/>
        </p:nvSpPr>
        <p:spPr>
          <a:xfrm>
            <a:off x="513451" y="1889984"/>
            <a:ext cx="1510147" cy="7475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EC47C1-C84F-4222-9F22-81B463A2242F}"/>
              </a:ext>
            </a:extLst>
          </p:cNvPr>
          <p:cNvSpPr/>
          <p:nvPr/>
        </p:nvSpPr>
        <p:spPr>
          <a:xfrm>
            <a:off x="2164305" y="1889984"/>
            <a:ext cx="4734333" cy="747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All customers that requires top-down design tools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to capture design intent and manage the concurrent design process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E66D3-028B-4AC2-83A9-85945212156A}"/>
              </a:ext>
            </a:extLst>
          </p:cNvPr>
          <p:cNvSpPr/>
          <p:nvPr/>
        </p:nvSpPr>
        <p:spPr>
          <a:xfrm>
            <a:off x="513451" y="2716955"/>
            <a:ext cx="1510147" cy="7780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7FECFA-F4EC-4606-82DC-15DDE25CE290}"/>
              </a:ext>
            </a:extLst>
          </p:cNvPr>
          <p:cNvSpPr/>
          <p:nvPr/>
        </p:nvSpPr>
        <p:spPr>
          <a:xfrm>
            <a:off x="2164308" y="2727115"/>
            <a:ext cx="407703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4B2210-807F-464F-BAC7-4156D784F06E}"/>
              </a:ext>
            </a:extLst>
          </p:cNvPr>
          <p:cNvSpPr/>
          <p:nvPr/>
        </p:nvSpPr>
        <p:spPr>
          <a:xfrm>
            <a:off x="513451" y="3574366"/>
            <a:ext cx="1510147" cy="9846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153CF-F81D-4658-9C15-25F729662E10}"/>
              </a:ext>
            </a:extLst>
          </p:cNvPr>
          <p:cNvSpPr/>
          <p:nvPr/>
        </p:nvSpPr>
        <p:spPr>
          <a:xfrm>
            <a:off x="2164305" y="3574366"/>
            <a:ext cx="4077035" cy="984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Concurrent design using top-down design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Data sharing and distribution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Reference control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Change propagation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716038-0FD9-465E-9F5E-AB4CFAA28617}"/>
              </a:ext>
            </a:extLst>
          </p:cNvPr>
          <p:cNvSpPr/>
          <p:nvPr/>
        </p:nvSpPr>
        <p:spPr>
          <a:xfrm>
            <a:off x="513451" y="4638348"/>
            <a:ext cx="1510147" cy="14011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8EF40-0BD8-4204-AC4A-CB14D2578F87}"/>
              </a:ext>
            </a:extLst>
          </p:cNvPr>
          <p:cNvSpPr/>
          <p:nvPr/>
        </p:nvSpPr>
        <p:spPr>
          <a:xfrm>
            <a:off x="2164306" y="4648508"/>
            <a:ext cx="3660347" cy="1401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Define and manage design intent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Securely share and communicate design criteria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Establish and enforce design best practices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Implement predictable change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C7B65B-FF86-41DC-8BEC-8D40A47D986C}"/>
              </a:ext>
            </a:extLst>
          </p:cNvPr>
          <p:cNvCxnSpPr>
            <a:cxnSpLocks/>
          </p:cNvCxnSpPr>
          <p:nvPr/>
        </p:nvCxnSpPr>
        <p:spPr>
          <a:xfrm>
            <a:off x="2120583" y="1889986"/>
            <a:ext cx="0" cy="7475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8BDF22-7F7A-4C03-A3D8-EEBF667C3F55}"/>
              </a:ext>
            </a:extLst>
          </p:cNvPr>
          <p:cNvCxnSpPr>
            <a:cxnSpLocks/>
          </p:cNvCxnSpPr>
          <p:nvPr/>
        </p:nvCxnSpPr>
        <p:spPr>
          <a:xfrm>
            <a:off x="2120583" y="2716953"/>
            <a:ext cx="0" cy="7780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A9B5C5-0CA2-4A7B-98A3-B290CC40E9A4}"/>
              </a:ext>
            </a:extLst>
          </p:cNvPr>
          <p:cNvCxnSpPr>
            <a:cxnSpLocks/>
          </p:cNvCxnSpPr>
          <p:nvPr/>
        </p:nvCxnSpPr>
        <p:spPr>
          <a:xfrm>
            <a:off x="2120583" y="3574364"/>
            <a:ext cx="0" cy="9846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8E4966-5BFF-4DEF-A334-AEE53EC5D674}"/>
              </a:ext>
            </a:extLst>
          </p:cNvPr>
          <p:cNvCxnSpPr>
            <a:cxnSpLocks/>
          </p:cNvCxnSpPr>
          <p:nvPr/>
        </p:nvCxnSpPr>
        <p:spPr>
          <a:xfrm>
            <a:off x="2120583" y="4638347"/>
            <a:ext cx="0" cy="140118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89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ADVANCED ASSEMBLY (AAX)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2023-10-16T11:47:09Z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